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42" r:id="rId2"/>
    <p:sldId id="287" r:id="rId3"/>
    <p:sldId id="360" r:id="rId4"/>
    <p:sldId id="361" r:id="rId5"/>
    <p:sldId id="322" r:id="rId6"/>
    <p:sldId id="304" r:id="rId7"/>
    <p:sldId id="326" r:id="rId8"/>
    <p:sldId id="348" r:id="rId9"/>
    <p:sldId id="333" r:id="rId10"/>
    <p:sldId id="349" r:id="rId11"/>
    <p:sldId id="344" r:id="rId12"/>
    <p:sldId id="350" r:id="rId13"/>
    <p:sldId id="277" r:id="rId14"/>
    <p:sldId id="347" r:id="rId15"/>
    <p:sldId id="351" r:id="rId16"/>
    <p:sldId id="343" r:id="rId17"/>
    <p:sldId id="359" r:id="rId18"/>
    <p:sldId id="35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16A2"/>
    <a:srgbClr val="0BCB54"/>
    <a:srgbClr val="38ED90"/>
    <a:srgbClr val="97F6C5"/>
    <a:srgbClr val="FFFFFF"/>
    <a:srgbClr val="F588F8"/>
    <a:srgbClr val="14DE74"/>
    <a:srgbClr val="FBD4FC"/>
    <a:srgbClr val="FF66FF"/>
    <a:srgbClr val="CC8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238" autoAdjust="0"/>
  </p:normalViewPr>
  <p:slideViewPr>
    <p:cSldViewPr snapToGrid="0">
      <p:cViewPr>
        <p:scale>
          <a:sx n="65" d="100"/>
          <a:sy n="65" d="100"/>
        </p:scale>
        <p:origin x="523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0987E-79DD-4012-8CAB-9D749746C6A4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5A401-F442-4DF9-A04C-6F24F3CF7E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19FBE-B1BD-48D3-9A9C-626E483FEF2C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3DD8E-8A8E-4FF7-86EC-0A9E20BFB5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67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microsoft.com/office/2007/relationships/hdphoto" Target="../media/hdphoto4.wdp"/><Relationship Id="rId4" Type="http://schemas.openxmlformats.org/officeDocument/2006/relationships/image" Target="../media/image77.sv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sv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18" Type="http://schemas.openxmlformats.org/officeDocument/2006/relationships/image" Target="../media/image34.jpe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37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3.jpeg"/><Relationship Id="rId25" Type="http://schemas.openxmlformats.org/officeDocument/2006/relationships/image" Target="../media/image41.jpeg"/><Relationship Id="rId2" Type="http://schemas.openxmlformats.org/officeDocument/2006/relationships/tags" Target="../tags/tag2.xml"/><Relationship Id="rId16" Type="http://schemas.openxmlformats.org/officeDocument/2006/relationships/image" Target="../media/image32.jpeg"/><Relationship Id="rId20" Type="http://schemas.openxmlformats.org/officeDocument/2006/relationships/image" Target="../media/image36.jpeg"/><Relationship Id="rId1" Type="http://schemas.openxmlformats.org/officeDocument/2006/relationships/tags" Target="../tags/tag1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24" Type="http://schemas.openxmlformats.org/officeDocument/2006/relationships/image" Target="../media/image40.jpeg"/><Relationship Id="rId5" Type="http://schemas.openxmlformats.org/officeDocument/2006/relationships/image" Target="../media/image21.jpeg"/><Relationship Id="rId15" Type="http://schemas.openxmlformats.org/officeDocument/2006/relationships/image" Target="../media/image31.jpeg"/><Relationship Id="rId23" Type="http://schemas.openxmlformats.org/officeDocument/2006/relationships/image" Target="../media/image39.jpeg"/><Relationship Id="rId10" Type="http://schemas.openxmlformats.org/officeDocument/2006/relationships/image" Target="../media/image26.jpeg"/><Relationship Id="rId19" Type="http://schemas.openxmlformats.org/officeDocument/2006/relationships/image" Target="../media/image35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Relationship Id="rId22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30272" y="-1315537"/>
            <a:ext cx="14276667" cy="10343839"/>
            <a:chOff x="-1416128" y="-1886289"/>
            <a:chExt cx="14276667" cy="1034383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597" y="943097"/>
              <a:ext cx="1496388" cy="3238561"/>
            </a:xfrm>
            <a:prstGeom prst="roundRect">
              <a:avLst>
                <a:gd name="adj" fmla="val 10357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4661" y="2132887"/>
              <a:ext cx="1496388" cy="3238561"/>
            </a:xfrm>
            <a:prstGeom prst="roundRect">
              <a:avLst>
                <a:gd name="adj" fmla="val 10357"/>
              </a:avLst>
            </a:prstGeom>
            <a:scene3d>
              <a:camera prst="isometricTopUp"/>
              <a:lightRig rig="threePt" dir="t"/>
            </a:scene3d>
          </p:spPr>
        </p:pic>
        <p:grpSp>
          <p:nvGrpSpPr>
            <p:cNvPr id="12" name="组合 11"/>
            <p:cNvGrpSpPr/>
            <p:nvPr/>
          </p:nvGrpSpPr>
          <p:grpSpPr>
            <a:xfrm>
              <a:off x="8302243" y="3561446"/>
              <a:ext cx="1496388" cy="3238561"/>
              <a:chOff x="2981945" y="1348926"/>
              <a:chExt cx="1924263" cy="4164590"/>
            </a:xfrm>
            <a:scene3d>
              <a:camera prst="isometricTopUp"/>
              <a:lightRig rig="threePt" dir="t"/>
            </a:scene3d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1945" y="1348926"/>
                <a:ext cx="1924263" cy="4164590"/>
              </a:xfrm>
              <a:prstGeom prst="roundRect">
                <a:avLst>
                  <a:gd name="adj" fmla="val 8415"/>
                </a:avLst>
              </a:prstGeom>
            </p:spPr>
          </p:pic>
          <p:sp>
            <p:nvSpPr>
              <p:cNvPr id="52" name="椭圆 51"/>
              <p:cNvSpPr/>
              <p:nvPr/>
            </p:nvSpPr>
            <p:spPr>
              <a:xfrm>
                <a:off x="3195090" y="2595001"/>
                <a:ext cx="1496649" cy="1496649"/>
              </a:xfrm>
              <a:prstGeom prst="ellipse">
                <a:avLst/>
              </a:prstGeom>
              <a:solidFill>
                <a:srgbClr val="BBE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3" name="图片 5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1" t="37802" r="32108" b="14444"/>
              <a:stretch>
                <a:fillRect/>
              </a:stretch>
            </p:blipFill>
            <p:spPr>
              <a:xfrm>
                <a:off x="3143901" y="2410318"/>
                <a:ext cx="1318787" cy="1856714"/>
              </a:xfrm>
              <a:prstGeom prst="round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672" y="-453758"/>
              <a:ext cx="1496388" cy="3238559"/>
            </a:xfrm>
            <a:prstGeom prst="roundRect">
              <a:avLst>
                <a:gd name="adj" fmla="val 8071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118" y="-385514"/>
              <a:ext cx="1496388" cy="3238561"/>
            </a:xfrm>
            <a:prstGeom prst="roundRect">
              <a:avLst>
                <a:gd name="adj" fmla="val 8073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971" y="1001593"/>
              <a:ext cx="1496389" cy="3238562"/>
            </a:xfrm>
            <a:prstGeom prst="roundRect">
              <a:avLst>
                <a:gd name="adj" fmla="val 11405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541" y="3869850"/>
              <a:ext cx="1502813" cy="3238563"/>
            </a:xfrm>
            <a:prstGeom prst="roundRect">
              <a:avLst>
                <a:gd name="adj" fmla="val 10554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5178" y="2315064"/>
              <a:ext cx="1496389" cy="3238563"/>
            </a:xfrm>
            <a:prstGeom prst="roundRect">
              <a:avLst>
                <a:gd name="adj" fmla="val 10089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806" y="2435408"/>
              <a:ext cx="1496389" cy="3238563"/>
            </a:xfrm>
            <a:prstGeom prst="roundRect">
              <a:avLst>
                <a:gd name="adj" fmla="val 10089"/>
              </a:avLst>
            </a:prstGeom>
            <a:scene3d>
              <a:camera prst="isometricTopUp"/>
              <a:lightRig rig="threePt" dir="t"/>
            </a:scene3d>
          </p:spPr>
        </p:pic>
        <p:grpSp>
          <p:nvGrpSpPr>
            <p:cNvPr id="19" name="组合 18"/>
            <p:cNvGrpSpPr/>
            <p:nvPr/>
          </p:nvGrpSpPr>
          <p:grpSpPr>
            <a:xfrm>
              <a:off x="4150281" y="4115135"/>
              <a:ext cx="1713416" cy="3238565"/>
              <a:chOff x="5029027" y="1189776"/>
              <a:chExt cx="2230797" cy="4216477"/>
            </a:xfrm>
            <a:scene3d>
              <a:camera prst="isometricTopUp"/>
              <a:lightRig rig="threePt" dir="t"/>
            </a:scene3d>
          </p:grpSpPr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1734" y="1189776"/>
                <a:ext cx="1948238" cy="4216477"/>
              </a:xfrm>
              <a:prstGeom prst="roundRect">
                <a:avLst>
                  <a:gd name="adj" fmla="val 10994"/>
                </a:avLst>
              </a:prstGeom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9027" y="2925525"/>
                <a:ext cx="2230797" cy="2104525"/>
              </a:xfrm>
              <a:prstGeom prst="rect">
                <a:avLst/>
              </a:prstGeom>
            </p:spPr>
          </p:pic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8883" y="695782"/>
              <a:ext cx="1496389" cy="3238563"/>
            </a:xfrm>
            <a:prstGeom prst="roundRect">
              <a:avLst>
                <a:gd name="adj" fmla="val 9446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773"/>
            <a:stretch>
              <a:fillRect/>
            </a:stretch>
          </p:blipFill>
          <p:spPr>
            <a:xfrm>
              <a:off x="8818560" y="-453234"/>
              <a:ext cx="1522517" cy="3238563"/>
            </a:xfrm>
            <a:prstGeom prst="roundRect">
              <a:avLst>
                <a:gd name="adj" fmla="val 9086"/>
              </a:avLst>
            </a:prstGeom>
            <a:scene3d>
              <a:camera prst="isometricTopUp"/>
              <a:lightRig rig="threePt" dir="t"/>
            </a:scene3d>
          </p:spPr>
        </p:pic>
        <p:sp>
          <p:nvSpPr>
            <p:cNvPr id="22" name="矩形: 圆角 21"/>
            <p:cNvSpPr/>
            <p:nvPr/>
          </p:nvSpPr>
          <p:spPr>
            <a:xfrm>
              <a:off x="967207" y="-523723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1361107" y="1097280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1807879" y="2843779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1318719" y="4054689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-1004777" y="-242321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-551029" y="1490067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-1050665" y="2694154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/>
            <p:cNvSpPr/>
            <p:nvPr/>
          </p:nvSpPr>
          <p:spPr>
            <a:xfrm>
              <a:off x="1392140" y="-1734633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/>
          </p:nvSpPr>
          <p:spPr>
            <a:xfrm>
              <a:off x="-1416128" y="-1886289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11364151" y="2467527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2"/>
            <p:cNvSpPr/>
            <p:nvPr/>
          </p:nvSpPr>
          <p:spPr>
            <a:xfrm>
              <a:off x="11318615" y="3828400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1364151" y="943096"/>
              <a:ext cx="1496388" cy="3238561"/>
              <a:chOff x="2981945" y="1348926"/>
              <a:chExt cx="1924263" cy="4164590"/>
            </a:xfrm>
            <a:scene3d>
              <a:camera prst="isometricTopUp"/>
              <a:lightRig rig="threePt" dir="t"/>
            </a:scene3d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1945" y="1348926"/>
                <a:ext cx="1924263" cy="4164590"/>
              </a:xfrm>
              <a:prstGeom prst="roundRect">
                <a:avLst>
                  <a:gd name="adj" fmla="val 8415"/>
                </a:avLst>
              </a:prstGeom>
            </p:spPr>
          </p:pic>
          <p:sp>
            <p:nvSpPr>
              <p:cNvPr id="47" name="椭圆 46"/>
              <p:cNvSpPr/>
              <p:nvPr/>
            </p:nvSpPr>
            <p:spPr>
              <a:xfrm>
                <a:off x="3195090" y="2595001"/>
                <a:ext cx="1496649" cy="1496649"/>
              </a:xfrm>
              <a:prstGeom prst="ellipse">
                <a:avLst/>
              </a:prstGeom>
              <a:solidFill>
                <a:srgbClr val="BBE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8" name="图片 4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1" t="37802" r="32108" b="14444"/>
              <a:stretch>
                <a:fillRect/>
              </a:stretch>
            </p:blipFill>
            <p:spPr>
              <a:xfrm>
                <a:off x="3143901" y="2410318"/>
                <a:ext cx="1318787" cy="1856714"/>
              </a:xfrm>
              <a:prstGeom prst="roundRect">
                <a:avLst/>
              </a:prstGeom>
            </p:spPr>
          </p:pic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1381" y="3782047"/>
              <a:ext cx="1496390" cy="3238565"/>
            </a:xfrm>
            <a:prstGeom prst="roundRect">
              <a:avLst>
                <a:gd name="adj" fmla="val 11956"/>
              </a:avLst>
            </a:prstGeom>
            <a:scene3d>
              <a:camera prst="isometricTopUp"/>
              <a:lightRig rig="threePt" dir="t"/>
            </a:scene3d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949" y="4049329"/>
              <a:ext cx="1550727" cy="3086101"/>
            </a:xfrm>
            <a:prstGeom prst="roundRect">
              <a:avLst>
                <a:gd name="adj" fmla="val 11077"/>
              </a:avLst>
            </a:prstGeom>
            <a:scene3d>
              <a:camera prst="isometricTopUp"/>
              <a:lightRig rig="threePt" dir="t"/>
            </a:scene3d>
          </p:spPr>
        </p:pic>
        <p:sp>
          <p:nvSpPr>
            <p:cNvPr id="41" name="矩形: 圆角 40"/>
            <p:cNvSpPr/>
            <p:nvPr/>
          </p:nvSpPr>
          <p:spPr>
            <a:xfrm>
              <a:off x="4025193" y="-1734633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/>
            <p:cNvSpPr/>
            <p:nvPr/>
          </p:nvSpPr>
          <p:spPr>
            <a:xfrm>
              <a:off x="6409792" y="-1785371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604317" y="4477289"/>
              <a:ext cx="141898" cy="141898"/>
            </a:xfrm>
            <a:prstGeom prst="ellipse">
              <a:avLst/>
            </a:prstGeom>
            <a:solidFill>
              <a:srgbClr val="C507CA"/>
            </a:solidFill>
            <a:ln>
              <a:solidFill>
                <a:srgbClr val="7C24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8ED90"/>
                </a:solidFill>
              </a:endParaRPr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10809154" y="5005836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8656826" y="5371450"/>
              <a:ext cx="1496388" cy="3086100"/>
            </a:xfrm>
            <a:prstGeom prst="roundRect">
              <a:avLst>
                <a:gd name="adj" fmla="val 12084"/>
              </a:avLst>
            </a:prstGeom>
            <a:solidFill>
              <a:srgbClr val="FFFFFF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208494" y="1917391"/>
            <a:ext cx="2370417" cy="1938992"/>
          </a:xfrm>
          <a:prstGeom prst="rect">
            <a:avLst/>
          </a:prstGeom>
          <a:noFill/>
          <a:effectLst>
            <a:outerShdw blurRad="50800" dist="38100" dir="2700000" algn="tl" rotWithShape="0">
              <a:srgbClr val="C410FC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spc="600" dirty="0">
                <a:solidFill>
                  <a:srgbClr val="38ED90"/>
                </a:solidFill>
              </a:rPr>
              <a:t>卜光</a:t>
            </a:r>
            <a:r>
              <a:rPr lang="en-US" altLang="zh-CN" sz="6000" b="1" spc="600" dirty="0">
                <a:solidFill>
                  <a:srgbClr val="38ED90"/>
                </a:solidFill>
              </a:rPr>
              <a:t>APP</a:t>
            </a:r>
            <a:endParaRPr lang="zh-CN" altLang="en-US" sz="6000" b="1" spc="600" dirty="0">
              <a:solidFill>
                <a:srgbClr val="38ED9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2851" y="3949761"/>
            <a:ext cx="1739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0" dirty="0"/>
              <a:t>说明文档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076544" y="1014120"/>
            <a:ext cx="98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牌阵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64439" y="981298"/>
            <a:ext cx="666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72419" y="1368570"/>
            <a:ext cx="4974077" cy="525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分为“遇见感情”、“事业先知”、“财富运势”“人际交往”四个类型的占卜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179546" y="4227605"/>
            <a:ext cx="1097433" cy="139889"/>
            <a:chOff x="4998567" y="3247187"/>
            <a:chExt cx="1097433" cy="13988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4998567" y="3317132"/>
              <a:ext cx="10033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6309949" y="4125052"/>
            <a:ext cx="1556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未解锁牌阵</a:t>
            </a:r>
          </a:p>
        </p:txBody>
      </p:sp>
      <p:sp>
        <p:nvSpPr>
          <p:cNvPr id="52" name="矩形: 圆角 51"/>
          <p:cNvSpPr/>
          <p:nvPr/>
        </p:nvSpPr>
        <p:spPr>
          <a:xfrm>
            <a:off x="6131366" y="632901"/>
            <a:ext cx="598548" cy="3233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3" t="83146" r="37834" b="11700"/>
          <a:stretch>
            <a:fillRect/>
          </a:stretch>
        </p:blipFill>
        <p:spPr>
          <a:xfrm>
            <a:off x="6231060" y="676083"/>
            <a:ext cx="419383" cy="23354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210748" y="504076"/>
            <a:ext cx="2975885" cy="5943598"/>
            <a:chOff x="2210748" y="426253"/>
            <a:chExt cx="2975885" cy="5943598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885" y="593833"/>
              <a:ext cx="2626700" cy="5684838"/>
            </a:xfrm>
            <a:prstGeom prst="roundRect">
              <a:avLst>
                <a:gd name="adj" fmla="val 7930"/>
              </a:avLst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748" y="426253"/>
              <a:ext cx="2975885" cy="5943598"/>
            </a:xfrm>
            <a:prstGeom prst="rect">
              <a:avLst/>
            </a:prstGeom>
          </p:spPr>
        </p:pic>
      </p:grpSp>
      <p:sp>
        <p:nvSpPr>
          <p:cNvPr id="64" name="文本框 63"/>
          <p:cNvSpPr txBox="1"/>
          <p:nvPr/>
        </p:nvSpPr>
        <p:spPr>
          <a:xfrm>
            <a:off x="7198768" y="4085960"/>
            <a:ext cx="2598679" cy="29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制造期待和动力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7" y="1978909"/>
            <a:ext cx="1802344" cy="3884051"/>
          </a:xfrm>
          <a:prstGeom prst="roundRect">
            <a:avLst>
              <a:gd name="adj" fmla="val 11270"/>
            </a:avLst>
          </a:prstGeom>
        </p:spPr>
      </p:pic>
      <p:sp>
        <p:nvSpPr>
          <p:cNvPr id="58" name="矩形: 圆角 57"/>
          <p:cNvSpPr/>
          <p:nvPr/>
        </p:nvSpPr>
        <p:spPr>
          <a:xfrm>
            <a:off x="2561805" y="3128892"/>
            <a:ext cx="2214476" cy="1117456"/>
          </a:xfrm>
          <a:prstGeom prst="round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4" b="59320"/>
          <a:stretch>
            <a:fillRect/>
          </a:stretch>
        </p:blipFill>
        <p:spPr>
          <a:xfrm>
            <a:off x="5882884" y="4389039"/>
            <a:ext cx="2162138" cy="1163576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4" t="40547" b="34587"/>
          <a:stretch>
            <a:fillRect/>
          </a:stretch>
        </p:blipFill>
        <p:spPr>
          <a:xfrm>
            <a:off x="7943313" y="4460573"/>
            <a:ext cx="2037939" cy="1163576"/>
          </a:xfrm>
          <a:prstGeom prst="rect">
            <a:avLst/>
          </a:prstGeom>
        </p:spPr>
      </p:pic>
      <p:sp>
        <p:nvSpPr>
          <p:cNvPr id="67" name="矩形: 圆角 66"/>
          <p:cNvSpPr/>
          <p:nvPr/>
        </p:nvSpPr>
        <p:spPr>
          <a:xfrm>
            <a:off x="2571997" y="1794535"/>
            <a:ext cx="2214476" cy="1117456"/>
          </a:xfrm>
          <a:prstGeom prst="round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71" y="1918166"/>
            <a:ext cx="2214269" cy="111188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50" y="1918166"/>
            <a:ext cx="2343839" cy="11769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692853" y="3071639"/>
            <a:ext cx="1206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时间之流牌阵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992074" y="3075051"/>
            <a:ext cx="1206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恋人金字塔牌阵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8868800" y="3047185"/>
            <a:ext cx="1206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zh-CN" altLang="en-US" sz="105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64218" r="4112" b="10916"/>
          <a:stretch>
            <a:fillRect/>
          </a:stretch>
        </p:blipFill>
        <p:spPr>
          <a:xfrm>
            <a:off x="9903432" y="4498174"/>
            <a:ext cx="1922834" cy="116357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6234476" y="5834200"/>
            <a:ext cx="181066" cy="181066"/>
            <a:chOff x="6207425" y="5980069"/>
            <a:chExt cx="256510" cy="256510"/>
          </a:xfrm>
        </p:grpSpPr>
        <p:sp>
          <p:nvSpPr>
            <p:cNvPr id="73" name="椭圆 72"/>
            <p:cNvSpPr/>
            <p:nvPr/>
          </p:nvSpPr>
          <p:spPr>
            <a:xfrm>
              <a:off x="6207425" y="5980069"/>
              <a:ext cx="256510" cy="256510"/>
            </a:xfrm>
            <a:prstGeom prst="ellipse">
              <a:avLst/>
            </a:prstGeom>
            <a:solidFill>
              <a:srgbClr val="BEDE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星形: 七角 73"/>
            <p:cNvSpPr/>
            <p:nvPr/>
          </p:nvSpPr>
          <p:spPr>
            <a:xfrm>
              <a:off x="6258567" y="6031544"/>
              <a:ext cx="153559" cy="153559"/>
            </a:xfrm>
            <a:prstGeom prst="star7">
              <a:avLst/>
            </a:prstGeom>
            <a:solidFill>
              <a:srgbClr val="38ED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170060" y="5624149"/>
            <a:ext cx="21621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吉普赛十字法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6360124" y="5829354"/>
            <a:ext cx="6618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</a:rPr>
              <a:t>50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</a:rPr>
              <a:t>能量</a:t>
            </a:r>
          </a:p>
        </p:txBody>
      </p:sp>
      <p:sp>
        <p:nvSpPr>
          <p:cNvPr id="31" name="矩形: 圆角 30"/>
          <p:cNvSpPr/>
          <p:nvPr/>
        </p:nvSpPr>
        <p:spPr>
          <a:xfrm>
            <a:off x="184826" y="1653702"/>
            <a:ext cx="1964755" cy="4468059"/>
          </a:xfrm>
          <a:prstGeom prst="roundRect">
            <a:avLst/>
          </a:prstGeom>
          <a:gradFill>
            <a:gsLst>
              <a:gs pos="36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95000"/>
                  <a:alpha val="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526566" y="3302480"/>
            <a:ext cx="2275745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抽象鲜明的牌阵插画：金字塔外轮廓和抽象的爱情之心。结合明了的牌阵简介。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t="43274" r="8064" b="37621"/>
          <a:stretch>
            <a:fillRect/>
          </a:stretch>
        </p:blipFill>
        <p:spPr>
          <a:xfrm>
            <a:off x="5433148" y="1970250"/>
            <a:ext cx="2239747" cy="1104801"/>
          </a:xfrm>
          <a:prstGeom prst="roundRect">
            <a:avLst>
              <a:gd name="adj" fmla="val 20603"/>
            </a:avLst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650" y="1238249"/>
            <a:ext cx="2024488" cy="4381500"/>
          </a:xfrm>
          <a:prstGeom prst="roundRect">
            <a:avLst>
              <a:gd name="adj" fmla="val 11405"/>
            </a:avLst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15" y="1238248"/>
            <a:ext cx="2033179" cy="4381501"/>
          </a:xfrm>
          <a:prstGeom prst="roundRect">
            <a:avLst>
              <a:gd name="adj" fmla="val 10554"/>
            </a:avLst>
          </a:prstGeom>
        </p:spPr>
      </p:pic>
      <p:sp>
        <p:nvSpPr>
          <p:cNvPr id="20" name="文本框 19"/>
          <p:cNvSpPr txBox="1"/>
          <p:nvPr/>
        </p:nvSpPr>
        <p:spPr>
          <a:xfrm>
            <a:off x="1796061" y="5856473"/>
            <a:ext cx="1267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占卜分类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55607" y="5898676"/>
            <a:ext cx="1913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选择牌阵</a:t>
            </a:r>
            <a:r>
              <a:rPr lang="en-US" altLang="zh-CN" sz="1200" dirty="0">
                <a:solidFill>
                  <a:srgbClr val="14DE74"/>
                </a:solidFill>
              </a:rPr>
              <a:t>—</a:t>
            </a:r>
            <a:r>
              <a:rPr lang="zh-CN" altLang="en-US" sz="1200" dirty="0">
                <a:solidFill>
                  <a:srgbClr val="14DE74"/>
                </a:solidFill>
              </a:rPr>
              <a:t>已拥有牌阵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323149" y="5900693"/>
            <a:ext cx="2074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查看牌阵</a:t>
            </a:r>
            <a:r>
              <a:rPr lang="en-US" altLang="zh-CN" sz="1200" dirty="0">
                <a:solidFill>
                  <a:srgbClr val="14DE74"/>
                </a:solidFill>
              </a:rPr>
              <a:t>—</a:t>
            </a:r>
            <a:r>
              <a:rPr lang="zh-CN" altLang="en-US" sz="1200" dirty="0">
                <a:solidFill>
                  <a:srgbClr val="14DE74"/>
                </a:solidFill>
              </a:rPr>
              <a:t>未解锁牌阵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851547" y="5898995"/>
            <a:ext cx="2212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进入牌阵占卜</a:t>
            </a:r>
            <a:r>
              <a:rPr lang="en-US" altLang="zh-CN" sz="1200" dirty="0">
                <a:solidFill>
                  <a:srgbClr val="14DE74"/>
                </a:solidFill>
              </a:rPr>
              <a:t>—</a:t>
            </a:r>
            <a:r>
              <a:rPr lang="zh-CN" altLang="en-US" sz="1200" dirty="0">
                <a:solidFill>
                  <a:srgbClr val="14DE74"/>
                </a:solidFill>
              </a:rPr>
              <a:t>弹窗提示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35" y="1238248"/>
            <a:ext cx="2024488" cy="4381501"/>
          </a:xfrm>
          <a:prstGeom prst="roundRect">
            <a:avLst>
              <a:gd name="adj" fmla="val 10089"/>
            </a:avLst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20" y="1238247"/>
            <a:ext cx="2024488" cy="4381502"/>
          </a:xfrm>
          <a:prstGeom prst="roundRect">
            <a:avLst>
              <a:gd name="adj" fmla="val 10089"/>
            </a:avLst>
          </a:prstGeom>
        </p:spPr>
      </p:pic>
      <p:cxnSp>
        <p:nvCxnSpPr>
          <p:cNvPr id="11" name="直接连接符 10"/>
          <p:cNvCxnSpPr/>
          <p:nvPr/>
        </p:nvCxnSpPr>
        <p:spPr>
          <a:xfrm>
            <a:off x="0" y="838200"/>
            <a:ext cx="11284077" cy="0"/>
          </a:xfrm>
          <a:prstGeom prst="line">
            <a:avLst/>
          </a:prstGeom>
          <a:ln>
            <a:solidFill>
              <a:srgbClr val="14D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 rot="5400000">
            <a:off x="11272571" y="783771"/>
            <a:ext cx="138902" cy="119743"/>
          </a:xfrm>
          <a:prstGeom prst="triangle">
            <a:avLst/>
          </a:prstGeom>
          <a:solidFill>
            <a:srgbClr val="38ED90"/>
          </a:solidFill>
          <a:ln>
            <a:solidFill>
              <a:srgbClr val="14D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7185234" y="770190"/>
            <a:ext cx="139889" cy="139889"/>
            <a:chOff x="5936655" y="2494665"/>
            <a:chExt cx="139889" cy="139889"/>
          </a:xfrm>
        </p:grpSpPr>
        <p:sp>
          <p:nvSpPr>
            <p:cNvPr id="14" name="椭圆 13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688617" y="770190"/>
            <a:ext cx="139889" cy="139889"/>
            <a:chOff x="5936655" y="2494665"/>
            <a:chExt cx="139889" cy="139889"/>
          </a:xfrm>
        </p:grpSpPr>
        <p:sp>
          <p:nvSpPr>
            <p:cNvPr id="19" name="椭圆 18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225255" y="790126"/>
            <a:ext cx="139889" cy="139889"/>
            <a:chOff x="5936655" y="2494665"/>
            <a:chExt cx="139889" cy="139889"/>
          </a:xfrm>
        </p:grpSpPr>
        <p:sp>
          <p:nvSpPr>
            <p:cNvPr id="28" name="椭圆 27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15378" y="763074"/>
            <a:ext cx="139889" cy="139889"/>
            <a:chOff x="5936655" y="2494665"/>
            <a:chExt cx="139889" cy="139889"/>
          </a:xfrm>
        </p:grpSpPr>
        <p:sp>
          <p:nvSpPr>
            <p:cNvPr id="31" name="椭圆 30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6777">
            <a:off x="6726656" y="4444887"/>
            <a:ext cx="372825" cy="6444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17" y="628020"/>
            <a:ext cx="2634832" cy="5702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49632" y="1047551"/>
            <a:ext cx="1789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牌阵</a:t>
            </a:r>
            <a:r>
              <a:rPr lang="en-US" altLang="zh-CN" sz="2000" b="1" dirty="0"/>
              <a:t>-AR</a:t>
            </a:r>
            <a:r>
              <a:rPr lang="zh-CN" altLang="en-US" sz="2000" b="1" dirty="0"/>
              <a:t>占卜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683379" y="998468"/>
            <a:ext cx="666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45507" y="1402001"/>
            <a:ext cx="4974077" cy="52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系统有效识别用户所拍摄的有光平面后，开启塔罗世界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以手势交互作为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</a:rPr>
              <a:t>AR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互动的主要方式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009828" y="2807583"/>
            <a:ext cx="1097433" cy="139889"/>
            <a:chOff x="4998567" y="3247187"/>
            <a:chExt cx="1097433" cy="13988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4998567" y="3317132"/>
              <a:ext cx="10033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7140231" y="2705030"/>
            <a:ext cx="1556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塔罗占卜</a:t>
            </a:r>
            <a:r>
              <a:rPr lang="en-US" altLang="zh-CN" sz="1100" b="1" dirty="0"/>
              <a:t>AR</a:t>
            </a:r>
            <a:r>
              <a:rPr lang="zh-CN" altLang="en-US" sz="1100" b="1" dirty="0"/>
              <a:t>场景</a:t>
            </a:r>
          </a:p>
        </p:txBody>
      </p:sp>
      <p:sp>
        <p:nvSpPr>
          <p:cNvPr id="52" name="矩形: 圆角 51"/>
          <p:cNvSpPr/>
          <p:nvPr/>
        </p:nvSpPr>
        <p:spPr>
          <a:xfrm>
            <a:off x="7204454" y="666332"/>
            <a:ext cx="598548" cy="3233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3" t="83146" r="37834" b="11700"/>
          <a:stretch>
            <a:fillRect/>
          </a:stretch>
        </p:blipFill>
        <p:spPr>
          <a:xfrm>
            <a:off x="7304148" y="709514"/>
            <a:ext cx="419383" cy="23354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155055" y="3000752"/>
            <a:ext cx="3368480" cy="68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根据用户所处现实场景进行光效的实时渲染和生成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营造神秘、沉浸的氛围，更有一种身临其境的使用体验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扩大塔罗牌阵的可视空间（移动手机摄像头）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5254924" y="4477534"/>
            <a:ext cx="1097433" cy="139889"/>
            <a:chOff x="4998567" y="3247187"/>
            <a:chExt cx="1097433" cy="139889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4998567" y="3317132"/>
              <a:ext cx="10033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7169941" y="4416674"/>
            <a:ext cx="1556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牌阵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184765" y="4712396"/>
            <a:ext cx="3712694" cy="68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从</a:t>
            </a:r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</a:rPr>
              <a:t>“光”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的区域浮现塔罗牌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开启占卜（洗牌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—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码牌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—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抽牌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</a:rPr>
              <a:t>—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</a:rPr>
              <a:t>翻牌）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7681457" y="4429274"/>
            <a:ext cx="1511085" cy="2567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38E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646084" y="4381653"/>
            <a:ext cx="1467068" cy="295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“捕</a:t>
            </a:r>
            <a:r>
              <a:rPr lang="zh-CN" altLang="zh-CN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光</a:t>
            </a:r>
            <a:r>
              <a:rPr lang="zh-CN" altLang="en-US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”开启牌阵占卜</a:t>
            </a:r>
            <a:endParaRPr lang="zh-CN" altLang="zh-CN" sz="1000" dirty="0">
              <a:solidFill>
                <a:srgbClr val="12CC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43" y="1368570"/>
            <a:ext cx="5323194" cy="46665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60" y="457201"/>
            <a:ext cx="2975885" cy="594359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68" y="2791573"/>
            <a:ext cx="2812189" cy="265300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4" y="2012360"/>
            <a:ext cx="1763207" cy="3816023"/>
          </a:xfrm>
          <a:prstGeom prst="roundRect">
            <a:avLst>
              <a:gd name="adj" fmla="val 12801"/>
            </a:avLst>
          </a:prstGeom>
        </p:spPr>
      </p:pic>
      <p:sp>
        <p:nvSpPr>
          <p:cNvPr id="36" name="文本框 35"/>
          <p:cNvSpPr txBox="1"/>
          <p:nvPr/>
        </p:nvSpPr>
        <p:spPr>
          <a:xfrm>
            <a:off x="732721" y="666332"/>
            <a:ext cx="1469330" cy="757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用户的原始拍摄平面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</a:rPr>
              <a:t>开启塔罗世界</a:t>
            </a:r>
          </a:p>
        </p:txBody>
      </p:sp>
      <p:grpSp>
        <p:nvGrpSpPr>
          <p:cNvPr id="37" name="组合 36"/>
          <p:cNvGrpSpPr/>
          <p:nvPr/>
        </p:nvGrpSpPr>
        <p:grpSpPr>
          <a:xfrm rot="16200000">
            <a:off x="1169173" y="1673718"/>
            <a:ext cx="530641" cy="139889"/>
            <a:chOff x="5565359" y="3247187"/>
            <a:chExt cx="530641" cy="139889"/>
          </a:xfrm>
        </p:grpSpPr>
        <p:cxnSp>
          <p:nvCxnSpPr>
            <p:cNvPr id="38" name="直接连接符 37"/>
            <p:cNvCxnSpPr/>
            <p:nvPr/>
          </p:nvCxnSpPr>
          <p:spPr>
            <a:xfrm rot="5400000" flipV="1">
              <a:off x="5783662" y="3089102"/>
              <a:ext cx="0" cy="43660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椭圆 38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29875">
            <a:off x="6504192" y="4438350"/>
            <a:ext cx="372825" cy="64440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270" y="4402400"/>
            <a:ext cx="372825" cy="6444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圆角 33"/>
          <p:cNvSpPr/>
          <p:nvPr/>
        </p:nvSpPr>
        <p:spPr>
          <a:xfrm>
            <a:off x="979765" y="2031096"/>
            <a:ext cx="10323521" cy="74764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66FF">
                <a:alpha val="6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277170" y="2233242"/>
            <a:ext cx="891528" cy="891528"/>
          </a:xfrm>
          <a:prstGeom prst="ellipse">
            <a:avLst/>
          </a:prstGeom>
          <a:solidFill>
            <a:srgbClr val="FFFFFF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7036971" y="2205637"/>
            <a:ext cx="982381" cy="982381"/>
          </a:xfrm>
          <a:prstGeom prst="ellipse">
            <a:avLst/>
          </a:prstGeom>
          <a:solidFill>
            <a:srgbClr val="FFFFFF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086357" y="2237372"/>
            <a:ext cx="891528" cy="891528"/>
          </a:xfrm>
          <a:prstGeom prst="ellipse">
            <a:avLst/>
          </a:prstGeom>
          <a:solidFill>
            <a:srgbClr val="FFFFFF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0105597" y="2274035"/>
            <a:ext cx="891528" cy="891528"/>
          </a:xfrm>
          <a:prstGeom prst="ellipse">
            <a:avLst/>
          </a:prstGeom>
          <a:solidFill>
            <a:srgbClr val="FFFFFF"/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4744228" y="464256"/>
            <a:ext cx="2190708" cy="4025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38E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6141526" y="2976885"/>
            <a:ext cx="2753453" cy="318777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3330071" y="2965524"/>
            <a:ext cx="2254961" cy="3159223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543835" y="2968485"/>
            <a:ext cx="2254961" cy="3159223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888" y="947716"/>
            <a:ext cx="6933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cs typeface="+mn-ea"/>
                <a:sym typeface="+mn-lt"/>
              </a:rPr>
              <a:t>塔罗牌阵</a:t>
            </a:r>
            <a:r>
              <a:rPr lang="en-US" altLang="zh-CN" sz="2800" b="1" dirty="0">
                <a:cs typeface="+mn-ea"/>
                <a:sym typeface="+mn-lt"/>
              </a:rPr>
              <a:t>·</a:t>
            </a:r>
            <a:r>
              <a:rPr lang="zh-CN" altLang="en-US" sz="2800" b="1" dirty="0">
                <a:solidFill>
                  <a:srgbClr val="38ED90"/>
                </a:solidFill>
                <a:cs typeface="+mn-ea"/>
                <a:sym typeface="+mn-lt"/>
              </a:rPr>
              <a:t>捕光</a:t>
            </a:r>
            <a:r>
              <a:rPr lang="en-US" altLang="zh-CN" sz="2800" b="1" dirty="0">
                <a:cs typeface="+mn-ea"/>
                <a:sym typeface="+mn-lt"/>
              </a:rPr>
              <a:t>·</a:t>
            </a:r>
            <a:r>
              <a:rPr lang="zh-CN" altLang="en-US" sz="2800" b="1" dirty="0">
                <a:cs typeface="+mn-ea"/>
                <a:sym typeface="+mn-lt"/>
              </a:rPr>
              <a:t>占卜</a:t>
            </a:r>
          </a:p>
        </p:txBody>
      </p:sp>
      <p:sp>
        <p:nvSpPr>
          <p:cNvPr id="14" name="椭圆 13"/>
          <p:cNvSpPr/>
          <p:nvPr/>
        </p:nvSpPr>
        <p:spPr>
          <a:xfrm>
            <a:off x="1282818" y="2245854"/>
            <a:ext cx="891528" cy="891528"/>
          </a:xfrm>
          <a:prstGeom prst="ellipse">
            <a:avLst/>
          </a:prstGeom>
          <a:solidFill>
            <a:srgbClr val="FF00FF">
              <a:alpha val="25098"/>
            </a:srgbClr>
          </a:solidFill>
          <a:ln w="19050">
            <a:solidFill>
              <a:srgbClr val="BBE11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042619" y="2218249"/>
            <a:ext cx="982381" cy="982381"/>
          </a:xfrm>
          <a:prstGeom prst="ellipse">
            <a:avLst/>
          </a:prstGeom>
          <a:solidFill>
            <a:srgbClr val="FF00FF">
              <a:alpha val="25098"/>
            </a:srgbClr>
          </a:solidFill>
          <a:ln w="19050">
            <a:solidFill>
              <a:srgbClr val="BBE11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92005" y="2249984"/>
            <a:ext cx="891528" cy="891528"/>
          </a:xfrm>
          <a:prstGeom prst="ellipse">
            <a:avLst/>
          </a:prstGeom>
          <a:solidFill>
            <a:srgbClr val="FF00FF">
              <a:alpha val="25098"/>
            </a:srgbClr>
          </a:solidFill>
          <a:ln w="19050">
            <a:solidFill>
              <a:srgbClr val="BBE11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30702" y="2496466"/>
            <a:ext cx="1219864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dirty="0">
                <a:ea typeface="微软雅黑" panose="020B0503020204020204" charset="-122"/>
                <a:cs typeface="+mn-ea"/>
                <a:sym typeface="+mn-lt"/>
              </a:rPr>
              <a:t>AR</a:t>
            </a:r>
            <a:r>
              <a:rPr lang="zh-CN" altLang="en-US" sz="1200" b="1" kern="100" dirty="0">
                <a:ea typeface="微软雅黑" panose="020B0503020204020204" charset="-122"/>
                <a:cs typeface="+mn-ea"/>
                <a:sym typeface="+mn-lt"/>
              </a:rPr>
              <a:t>牌阵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31085" y="2512355"/>
            <a:ext cx="1219864" cy="33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100" dirty="0">
                <a:ea typeface="微软雅黑" panose="020B0503020204020204" charset="-122"/>
                <a:cs typeface="+mn-ea"/>
                <a:sym typeface="+mn-lt"/>
              </a:rPr>
              <a:t>AR</a:t>
            </a:r>
            <a:r>
              <a:rPr lang="zh-CN" altLang="en-US" sz="1200" b="1" kern="100" dirty="0">
                <a:ea typeface="微软雅黑" panose="020B0503020204020204" charset="-122"/>
                <a:cs typeface="+mn-ea"/>
                <a:sym typeface="+mn-lt"/>
              </a:rPr>
              <a:t>抽牌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34936" y="2449333"/>
            <a:ext cx="1219864" cy="572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100" dirty="0">
                <a:ea typeface="微软雅黑" panose="020B0503020204020204" charset="-122"/>
                <a:cs typeface="+mn-ea"/>
                <a:sym typeface="+mn-lt"/>
              </a:rPr>
              <a:t>牌面解读</a:t>
            </a:r>
            <a:endParaRPr lang="en-US" altLang="zh-CN" sz="1200" b="1" kern="100" dirty="0"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rPr>
              <a:t>AR</a:t>
            </a:r>
            <a:r>
              <a:rPr kumimoji="0" lang="zh-CN" altLang="en-US" sz="10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rPr>
              <a:t>转场平面</a:t>
            </a:r>
            <a:endParaRPr kumimoji="0" lang="zh-CN" altLang="en-US" sz="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187175" y="253257"/>
            <a:ext cx="549820" cy="391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507CA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507CA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9420066" y="2976885"/>
            <a:ext cx="2254961" cy="3187777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111245" y="2286647"/>
            <a:ext cx="891528" cy="891528"/>
          </a:xfrm>
          <a:prstGeom prst="ellipse">
            <a:avLst/>
          </a:prstGeom>
          <a:solidFill>
            <a:srgbClr val="FF00FF">
              <a:alpha val="25098"/>
            </a:srgbClr>
          </a:solidFill>
          <a:ln w="19050">
            <a:solidFill>
              <a:srgbClr val="BBE11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947077" y="2464065"/>
            <a:ext cx="1219864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kern="100" dirty="0">
                <a:ea typeface="微软雅黑" panose="020B0503020204020204" charset="-122"/>
                <a:cs typeface="+mn-ea"/>
                <a:sym typeface="+mn-lt"/>
              </a:rPr>
              <a:t>回到首页</a:t>
            </a:r>
            <a:endParaRPr lang="en-US" altLang="zh-CN" sz="1000" kern="100" dirty="0"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kern="100" dirty="0">
                <a:ea typeface="微软雅黑" panose="020B0503020204020204" charset="-122"/>
                <a:cs typeface="+mn-ea"/>
                <a:sym typeface="+mn-lt"/>
              </a:rPr>
              <a:t>反馈</a:t>
            </a:r>
            <a:endParaRPr lang="en-US" altLang="zh-CN" sz="1200" b="1" kern="100" dirty="0"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592196" y="4454879"/>
            <a:ext cx="2156575" cy="142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zh-CN" sz="9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900" b="1" dirty="0">
                <a:latin typeface="微软雅黑" panose="020B0503020204020204" charset="-122"/>
                <a:ea typeface="微软雅黑" panose="020B0503020204020204" charset="-122"/>
              </a:rPr>
              <a:t>6.    </a:t>
            </a:r>
            <a:r>
              <a:rPr lang="zh-CN" altLang="en-US" sz="900" b="1" dirty="0">
                <a:latin typeface="微软雅黑" panose="020B0503020204020204" charset="-122"/>
                <a:ea typeface="微软雅黑" panose="020B0503020204020204" charset="-122"/>
              </a:rPr>
              <a:t>首页</a:t>
            </a:r>
            <a:r>
              <a:rPr lang="zh-CN" altLang="zh-CN" sz="900" b="1" dirty="0">
                <a:latin typeface="微软雅黑" panose="020B0503020204020204" charset="-122"/>
                <a:ea typeface="微软雅黑" panose="020B0503020204020204" charset="-122"/>
              </a:rPr>
              <a:t>反馈：</a:t>
            </a:r>
            <a:endParaRPr lang="zh-CN" altLang="zh-CN" sz="9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lvl="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r>
              <a:rPr lang="zh-CN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捕光能量收集提示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lvl="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r>
              <a:rPr lang="zh-CN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能量涨潮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抽象代表植物的能量</a:t>
            </a:r>
            <a:endParaRPr lang="zh-CN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lvl="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r>
              <a:rPr lang="zh-CN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植物形态的变化生长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lvl="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累计</a:t>
            </a:r>
            <a:r>
              <a:rPr lang="zh-CN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解锁新的牌阵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提示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1861" y="3969895"/>
            <a:ext cx="1954065" cy="163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zh-CN" sz="1000" b="1" dirty="0">
                <a:latin typeface="微软雅黑" panose="020B0503020204020204" charset="-122"/>
                <a:ea typeface="微软雅黑" panose="020B0503020204020204" charset="-122"/>
              </a:rPr>
              <a:t>选择牌阵</a:t>
            </a:r>
            <a:endParaRPr lang="en-US" altLang="zh-CN" sz="1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150000"/>
              </a:lnSpc>
            </a:pPr>
            <a:endParaRPr lang="zh-CN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2.  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捕光</a:t>
            </a:r>
            <a:r>
              <a:rPr lang="zh-CN" altLang="zh-CN" sz="1000" b="1" dirty="0">
                <a:latin typeface="微软雅黑" panose="020B0503020204020204" charset="-122"/>
                <a:ea typeface="微软雅黑" panose="020B0503020204020204" charset="-122"/>
              </a:rPr>
              <a:t>进入该牌阵的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AR</a:t>
            </a:r>
            <a:r>
              <a:rPr lang="zh-CN" altLang="zh-CN" sz="1000" b="1" dirty="0"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扫描有“光”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的场景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（有明暗对比的光线区域）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00" dirty="0"/>
          </a:p>
        </p:txBody>
      </p:sp>
      <p:sp>
        <p:nvSpPr>
          <p:cNvPr id="39" name="文本框 38"/>
          <p:cNvSpPr txBox="1"/>
          <p:nvPr/>
        </p:nvSpPr>
        <p:spPr>
          <a:xfrm>
            <a:off x="3498295" y="3958534"/>
            <a:ext cx="1954065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lnSpc>
                <a:spcPct val="150000"/>
              </a:lnSpc>
              <a:buAutoNum type="arabicPeriod" startAt="3"/>
            </a:pPr>
            <a:r>
              <a:rPr lang="zh-CN" altLang="zh-CN" sz="1000" b="1" dirty="0">
                <a:latin typeface="微软雅黑" panose="020B0503020204020204" charset="-122"/>
                <a:ea typeface="微软雅黑" panose="020B0503020204020204" charset="-122"/>
              </a:rPr>
              <a:t>从“光”的区域浮现</a:t>
            </a: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塔罗牌</a:t>
            </a:r>
            <a:endParaRPr lang="en-US" altLang="zh-CN" sz="1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kern="100" dirty="0"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洗牌、码牌进行</a:t>
            </a:r>
            <a:r>
              <a:rPr lang="en-US" altLang="zh-CN" sz="900" kern="100" dirty="0"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AR</a:t>
            </a:r>
            <a:r>
              <a:rPr lang="zh-CN" altLang="en-US" sz="900" kern="100" dirty="0"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手势交互</a:t>
            </a:r>
            <a:endParaRPr lang="en-US" altLang="zh-CN" sz="900" kern="100" dirty="0"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kern="100" dirty="0">
                <a:solidFill>
                  <a:schemeClr val="bg1">
                    <a:lumMod val="65000"/>
                  </a:schemeClr>
                </a:solidFill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模拟一定程度的真实物理效果</a:t>
            </a:r>
            <a:endParaRPr lang="en-US" altLang="zh-CN" sz="800" kern="100" dirty="0">
              <a:solidFill>
                <a:schemeClr val="bg1">
                  <a:lumMod val="65000"/>
                </a:schemeClr>
              </a:solidFill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4.    </a:t>
            </a:r>
            <a:r>
              <a:rPr lang="zh-CN" altLang="zh-CN" sz="1000" b="1" dirty="0">
                <a:latin typeface="微软雅黑" panose="020B0503020204020204" charset="-122"/>
                <a:ea typeface="微软雅黑" panose="020B0503020204020204" charset="-122"/>
              </a:rPr>
              <a:t>开始抽牌</a:t>
            </a:r>
            <a:endParaRPr lang="en-US" altLang="zh-CN" sz="1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1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（现实牌阵由于牌面多需要较大的场地，而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</a:t>
            </a:r>
            <a:r>
              <a:rPr lang="zh-CN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牌阵不受空间局限，可以有更多的发挥）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00" dirty="0"/>
          </a:p>
        </p:txBody>
      </p:sp>
      <p:sp>
        <p:nvSpPr>
          <p:cNvPr id="43" name="矩形 42"/>
          <p:cNvSpPr/>
          <p:nvPr/>
        </p:nvSpPr>
        <p:spPr>
          <a:xfrm>
            <a:off x="6203776" y="3903437"/>
            <a:ext cx="2697814" cy="149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5.   </a:t>
            </a:r>
            <a:r>
              <a:rPr lang="zh-CN" altLang="zh-CN" sz="1000" b="1" dirty="0">
                <a:latin typeface="微软雅黑" panose="020B0503020204020204" charset="-122"/>
                <a:ea typeface="微软雅黑" panose="020B0503020204020204" charset="-122"/>
              </a:rPr>
              <a:t>翻牌</a:t>
            </a:r>
            <a:r>
              <a:rPr lang="en-US" altLang="zh-CN" sz="1000" b="1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zh-CN" sz="1000" b="1" dirty="0">
                <a:latin typeface="微软雅黑" panose="020B0503020204020204" charset="-122"/>
                <a:ea typeface="微软雅黑" panose="020B0503020204020204" charset="-122"/>
              </a:rPr>
              <a:t>牌面解读</a:t>
            </a:r>
            <a:r>
              <a:rPr lang="zh-CN" altLang="zh-CN" sz="10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zh-CN" sz="1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抽牌后：按照牌阵内部顺序逐张翻牌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当翻开最后一张牌时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顺接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9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捕光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植物结合塔罗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zh-CN" sz="900" dirty="0">
                <a:latin typeface="微软雅黑" panose="020B0503020204020204" charset="-122"/>
                <a:ea typeface="微软雅黑" panose="020B0503020204020204" charset="-122"/>
              </a:rPr>
              <a:t>的二维动画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（音效）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r>
              <a:rPr lang="zh-CN" altLang="zh-CN" sz="8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（转场为平面界面，更清晰地呈现牌面和文字</a:t>
            </a:r>
            <a:r>
              <a:rPr lang="en-US" altLang="zh-CN" sz="8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Clr>
                <a:srgbClr val="38ED90"/>
              </a:buClr>
              <a:buFont typeface="Wingdings" panose="05000000000000000000" pitchFamily="2" charset="2"/>
              <a:buChar char="u"/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页面滑动流</a:t>
            </a:r>
            <a:r>
              <a:rPr lang="zh-CN" altLang="zh-CN" sz="900" dirty="0">
                <a:latin typeface="微软雅黑" panose="020B0503020204020204" charset="-122"/>
                <a:ea typeface="微软雅黑" panose="020B0503020204020204" charset="-122"/>
              </a:rPr>
              <a:t>呈现牌面故事的解读  </a:t>
            </a:r>
            <a:endParaRPr lang="en-US" altLang="zh-CN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892719" y="3535703"/>
            <a:ext cx="1627321" cy="2567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38E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/>
          <p:cNvSpPr/>
          <p:nvPr/>
        </p:nvSpPr>
        <p:spPr>
          <a:xfrm>
            <a:off x="3735895" y="3499752"/>
            <a:ext cx="1511085" cy="2567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38E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00522" y="3452131"/>
            <a:ext cx="1467068" cy="295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“捕</a:t>
            </a:r>
            <a:r>
              <a:rPr lang="zh-CN" altLang="zh-CN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光</a:t>
            </a:r>
            <a:r>
              <a:rPr lang="zh-CN" altLang="en-US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”开启牌阵占卜</a:t>
            </a:r>
            <a:endParaRPr lang="zh-CN" altLang="zh-CN" sz="1000" dirty="0">
              <a:solidFill>
                <a:srgbClr val="12CC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4915" y="3250619"/>
            <a:ext cx="2184831" cy="52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b="1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zh-CN" sz="1000" b="1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捕光</a:t>
            </a:r>
            <a:r>
              <a:rPr lang="zh-CN" altLang="en-US" sz="1000" b="1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zh-CN" sz="1000" b="1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开启塔罗世界</a:t>
            </a:r>
            <a:endParaRPr lang="en-US" altLang="zh-CN" sz="1000" b="1" dirty="0">
              <a:solidFill>
                <a:srgbClr val="12CC6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zh-CN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光</a:t>
            </a:r>
            <a:r>
              <a:rPr lang="en-US" altLang="zh-CN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zh-CN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作为开启世界的钥匙</a:t>
            </a:r>
          </a:p>
        </p:txBody>
      </p:sp>
      <p:sp>
        <p:nvSpPr>
          <p:cNvPr id="45" name="矩形: 圆角 44"/>
          <p:cNvSpPr/>
          <p:nvPr/>
        </p:nvSpPr>
        <p:spPr>
          <a:xfrm>
            <a:off x="6683094" y="3510544"/>
            <a:ext cx="1723549" cy="2567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38E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755029" y="3462681"/>
            <a:ext cx="1595309" cy="295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捕“光”开启塔罗的解读</a:t>
            </a:r>
            <a:endParaRPr lang="zh-CN" altLang="zh-CN" sz="1000" dirty="0">
              <a:solidFill>
                <a:srgbClr val="12CC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6898" y="520317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B07BD7"/>
                </a:solidFill>
                <a:cs typeface="+mn-ea"/>
                <a:sym typeface="+mn-lt"/>
              </a:rPr>
              <a:t>“植物是光的形式载体“</a:t>
            </a:r>
            <a:endParaRPr lang="zh-CN" altLang="en-US" sz="1400" dirty="0">
              <a:solidFill>
                <a:srgbClr val="B07BD7"/>
              </a:solidFill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9717348" y="3380595"/>
            <a:ext cx="1723549" cy="2567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38E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9627274" y="3285936"/>
            <a:ext cx="1961562" cy="635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用“光”来记录每一次占卜</a:t>
            </a:r>
            <a:endParaRPr lang="en-US" altLang="zh-CN" sz="1000" dirty="0">
              <a:solidFill>
                <a:srgbClr val="12CC6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900" b="1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转化为植物的生长变换和能量积累</a:t>
            </a:r>
            <a:endParaRPr lang="zh-CN" altLang="en-US" sz="1000" b="1" dirty="0">
              <a:solidFill>
                <a:srgbClr val="12CC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9717348" y="4154354"/>
            <a:ext cx="1723549" cy="2567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38E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9541947" y="4110621"/>
            <a:ext cx="2066501" cy="295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解锁新的塔罗占卜牌阵</a:t>
            </a:r>
            <a:endParaRPr lang="zh-CN" altLang="zh-CN" sz="1000" dirty="0">
              <a:solidFill>
                <a:srgbClr val="12CC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等腰三角形 52"/>
          <p:cNvSpPr/>
          <p:nvPr/>
        </p:nvSpPr>
        <p:spPr>
          <a:xfrm rot="10800000">
            <a:off x="10509953" y="3931466"/>
            <a:ext cx="188307" cy="140423"/>
          </a:xfrm>
          <a:prstGeom prst="triangle">
            <a:avLst/>
          </a:prstGeom>
          <a:solidFill>
            <a:srgbClr val="C507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507CA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59787" y="279653"/>
            <a:ext cx="2887318" cy="338554"/>
            <a:chOff x="170688" y="331236"/>
            <a:chExt cx="2887318" cy="338554"/>
          </a:xfrm>
        </p:grpSpPr>
        <p:sp>
          <p:nvSpPr>
            <p:cNvPr id="55" name="文本框 54"/>
            <p:cNvSpPr txBox="1"/>
            <p:nvPr/>
          </p:nvSpPr>
          <p:spPr>
            <a:xfrm>
              <a:off x="170688" y="331236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产品架构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1231151" y="331236"/>
              <a:ext cx="18268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微软雅黑" panose="020B0503020204020204" charset="-122"/>
                  <a:cs typeface="+mn-ea"/>
                  <a:sym typeface="+mn-lt"/>
                </a:rPr>
                <a:t>核心功能</a:t>
              </a:r>
              <a:endParaRPr kumimoji="0" lang="zh-CN" altLang="en-US" sz="1600" b="1" i="0" u="none" strike="noStrike" kern="1200" cap="none" normalizeH="0" baseline="0" noProof="0" dirty="0">
                <a:ln>
                  <a:noFill/>
                </a:ln>
                <a:solidFill>
                  <a:srgbClr val="B07BD7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1181931" y="362796"/>
            <a:ext cx="720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38ED90"/>
                </a:solidFill>
                <a:latin typeface="+mj-ea"/>
                <a:ea typeface="+mj-ea"/>
                <a:cs typeface="+mn-ea"/>
                <a:sym typeface="+mn-lt"/>
              </a:rPr>
              <a:t>卜光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8ED90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73" y="1575333"/>
            <a:ext cx="1922712" cy="38213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063472" y="5676577"/>
            <a:ext cx="1169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回到首页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34899" y="5712805"/>
            <a:ext cx="229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翻牌后转场动画（</a:t>
            </a:r>
            <a:r>
              <a:rPr lang="en-US" altLang="zh-CN" sz="1200" dirty="0">
                <a:solidFill>
                  <a:schemeClr val="bg1"/>
                </a:solidFill>
              </a:rPr>
              <a:t>AR</a:t>
            </a:r>
            <a:r>
              <a:rPr lang="zh-CN" altLang="en-US" sz="1200" dirty="0">
                <a:solidFill>
                  <a:schemeClr val="bg1"/>
                </a:solidFill>
              </a:rPr>
              <a:t>转平面）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92625" y="5548993"/>
            <a:ext cx="4243329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牌面故事解读滑动流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</a:rPr>
              <a:t>让用户感受到同理心→ 给用户正向暗示 → 达到解压目的</a:t>
            </a:r>
          </a:p>
          <a:p>
            <a:pPr algn="ctr"/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417" y="1597154"/>
            <a:ext cx="1765687" cy="3821390"/>
          </a:xfrm>
          <a:prstGeom prst="roundRect">
            <a:avLst>
              <a:gd name="adj" fmla="val 8071"/>
            </a:avLst>
          </a:prstGeom>
        </p:spPr>
      </p:pic>
      <p:cxnSp>
        <p:nvCxnSpPr>
          <p:cNvPr id="79" name="直接连接符 78"/>
          <p:cNvCxnSpPr/>
          <p:nvPr/>
        </p:nvCxnSpPr>
        <p:spPr>
          <a:xfrm>
            <a:off x="0" y="838200"/>
            <a:ext cx="11284077" cy="0"/>
          </a:xfrm>
          <a:prstGeom prst="line">
            <a:avLst/>
          </a:prstGeom>
          <a:ln>
            <a:solidFill>
              <a:srgbClr val="14D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等腰三角形 79"/>
          <p:cNvSpPr/>
          <p:nvPr/>
        </p:nvSpPr>
        <p:spPr>
          <a:xfrm rot="5400000">
            <a:off x="11272571" y="783771"/>
            <a:ext cx="138902" cy="119743"/>
          </a:xfrm>
          <a:prstGeom prst="triangle">
            <a:avLst/>
          </a:prstGeom>
          <a:solidFill>
            <a:srgbClr val="38ED90"/>
          </a:solidFill>
          <a:ln>
            <a:solidFill>
              <a:srgbClr val="14D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>
            <a:off x="9375907" y="770190"/>
            <a:ext cx="139889" cy="139889"/>
            <a:chOff x="5936655" y="2494665"/>
            <a:chExt cx="139889" cy="139889"/>
          </a:xfrm>
        </p:grpSpPr>
        <p:sp>
          <p:nvSpPr>
            <p:cNvPr id="85" name="椭圆 84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092566" y="782155"/>
            <a:ext cx="139889" cy="139889"/>
            <a:chOff x="5936655" y="2494665"/>
            <a:chExt cx="139889" cy="139889"/>
          </a:xfrm>
        </p:grpSpPr>
        <p:sp>
          <p:nvSpPr>
            <p:cNvPr id="88" name="椭圆 87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261000" y="782155"/>
            <a:ext cx="139889" cy="139889"/>
            <a:chOff x="5936655" y="2494665"/>
            <a:chExt cx="139889" cy="139889"/>
          </a:xfrm>
        </p:grpSpPr>
        <p:sp>
          <p:nvSpPr>
            <p:cNvPr id="91" name="椭圆 90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: 圆角 3"/>
          <p:cNvSpPr/>
          <p:nvPr/>
        </p:nvSpPr>
        <p:spPr>
          <a:xfrm>
            <a:off x="2197025" y="1515320"/>
            <a:ext cx="1995600" cy="3931722"/>
          </a:xfrm>
          <a:prstGeom prst="round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73"/>
          <a:stretch>
            <a:fillRect/>
          </a:stretch>
        </p:blipFill>
        <p:spPr>
          <a:xfrm>
            <a:off x="5432689" y="1552424"/>
            <a:ext cx="1796513" cy="3821383"/>
          </a:xfrm>
          <a:prstGeom prst="roundRect">
            <a:avLst>
              <a:gd name="adj" fmla="val 9086"/>
            </a:avLst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36905" y="1734855"/>
            <a:ext cx="1604619" cy="21468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72" y="1915931"/>
            <a:ext cx="1604621" cy="2146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2346038" y="1283910"/>
            <a:ext cx="1836223" cy="461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34358" y="336636"/>
            <a:ext cx="3218440" cy="338554"/>
            <a:chOff x="170688" y="331236"/>
            <a:chExt cx="3218440" cy="338554"/>
          </a:xfrm>
        </p:grpSpPr>
        <p:sp>
          <p:nvSpPr>
            <p:cNvPr id="3" name="文本框 2"/>
            <p:cNvSpPr txBox="1"/>
            <p:nvPr/>
          </p:nvSpPr>
          <p:spPr>
            <a:xfrm>
              <a:off x="170688" y="331236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产品原型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1231151" y="331236"/>
              <a:ext cx="2157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ea typeface="微软雅黑" panose="020B0503020204020204" charset="-122"/>
                  <a:cs typeface="+mn-ea"/>
                  <a:sym typeface="+mn-lt"/>
                </a:rPr>
                <a:t>技术实现</a:t>
              </a:r>
              <a:endParaRPr kumimoji="0" lang="zh-CN" alt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192001" y="750519"/>
            <a:ext cx="3435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核心功能</a:t>
            </a:r>
            <a:r>
              <a:rPr lang="en-US" altLang="zh-CN" sz="1400" b="1" dirty="0"/>
              <a:t>A</a:t>
            </a:r>
            <a:r>
              <a:rPr lang="zh-CN" altLang="en-US" sz="1400" b="1" dirty="0"/>
              <a:t>    增强现实  捕捉光</a:t>
            </a:r>
            <a:r>
              <a:rPr lang="en-US" altLang="zh-CN" sz="1400" b="1" dirty="0"/>
              <a:t>&amp;</a:t>
            </a:r>
            <a:r>
              <a:rPr lang="zh-CN" altLang="en-US" sz="1400" b="1" dirty="0"/>
              <a:t>牌阵占卜</a:t>
            </a:r>
          </a:p>
        </p:txBody>
      </p:sp>
      <p:grpSp>
        <p:nvGrpSpPr>
          <p:cNvPr id="7" name="组合 6"/>
          <p:cNvGrpSpPr/>
          <p:nvPr/>
        </p:nvGrpSpPr>
        <p:grpSpPr>
          <a:xfrm rot="16200000">
            <a:off x="2114770" y="834462"/>
            <a:ext cx="139889" cy="139889"/>
            <a:chOff x="5956111" y="3247187"/>
            <a:chExt cx="139889" cy="139889"/>
          </a:xfrm>
        </p:grpSpPr>
        <p:sp>
          <p:nvSpPr>
            <p:cNvPr id="8" name="椭圆 7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3048000" y="2909834"/>
            <a:ext cx="6096000" cy="22510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/>
              <a:t>3D建模解决方案：ZBrush，</a:t>
            </a:r>
            <a:r>
              <a:rPr lang="en-US" altLang="zh-CN" sz="1200" dirty="0"/>
              <a:t>C4D</a:t>
            </a:r>
          </a:p>
          <a:p>
            <a:pPr>
              <a:lnSpc>
                <a:spcPct val="200000"/>
              </a:lnSpc>
            </a:pPr>
            <a:endParaRPr lang="zh-CN" altLang="en-US" sz="1200" dirty="0"/>
          </a:p>
          <a:p>
            <a:pPr>
              <a:lnSpc>
                <a:spcPct val="200000"/>
              </a:lnSpc>
            </a:pPr>
            <a:r>
              <a:rPr lang="zh-CN" altLang="en-US" sz="1200" dirty="0"/>
              <a:t>增强现实接口：ARKit</a:t>
            </a:r>
            <a:endParaRPr lang="en-US" altLang="zh-CN" sz="1200" dirty="0"/>
          </a:p>
          <a:p>
            <a:pPr>
              <a:lnSpc>
                <a:spcPct val="200000"/>
              </a:lnSpc>
            </a:pPr>
            <a:endParaRPr lang="zh-CN" altLang="en-US" sz="1200" dirty="0"/>
          </a:p>
          <a:p>
            <a:pPr>
              <a:lnSpc>
                <a:spcPct val="200000"/>
              </a:lnSpc>
            </a:pPr>
            <a:r>
              <a:rPr lang="zh-CN" altLang="en-US" sz="1200" dirty="0"/>
              <a:t>环境传感器：LiDAR</a:t>
            </a:r>
            <a:endParaRPr lang="en-US" altLang="zh-CN" sz="1200" dirty="0"/>
          </a:p>
          <a:p>
            <a:pPr>
              <a:lnSpc>
                <a:spcPct val="200000"/>
              </a:lnSpc>
            </a:pPr>
            <a:endParaRPr lang="zh-CN" altLang="en-US" sz="12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111563" y="941381"/>
            <a:ext cx="139889" cy="668772"/>
            <a:chOff x="5956111" y="2718304"/>
            <a:chExt cx="139889" cy="668772"/>
          </a:xfrm>
        </p:grpSpPr>
        <p:cxnSp>
          <p:nvCxnSpPr>
            <p:cNvPr id="13" name="直接连接符 12"/>
            <p:cNvCxnSpPr>
              <a:stCxn id="9" idx="2"/>
              <a:endCxn id="15" idx="0"/>
            </p:cNvCxnSpPr>
            <p:nvPr/>
          </p:nvCxnSpPr>
          <p:spPr>
            <a:xfrm flipH="1">
              <a:off x="6023078" y="2718304"/>
              <a:ext cx="6184" cy="56483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2590261" y="1360563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光线追踪与识别</a:t>
            </a:r>
          </a:p>
        </p:txBody>
      </p:sp>
      <p:grpSp>
        <p:nvGrpSpPr>
          <p:cNvPr id="18" name="组合 17"/>
          <p:cNvGrpSpPr/>
          <p:nvPr/>
        </p:nvGrpSpPr>
        <p:grpSpPr>
          <a:xfrm rot="16200000">
            <a:off x="4238865" y="1450541"/>
            <a:ext cx="139889" cy="139889"/>
            <a:chOff x="5956111" y="3247187"/>
            <a:chExt cx="139889" cy="139889"/>
          </a:xfrm>
        </p:grpSpPr>
        <p:sp>
          <p:nvSpPr>
            <p:cNvPr id="19" name="椭圆 18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78450" y="1265396"/>
            <a:ext cx="2906449" cy="461085"/>
            <a:chOff x="4462439" y="1283910"/>
            <a:chExt cx="2906449" cy="461085"/>
          </a:xfrm>
        </p:grpSpPr>
        <p:sp>
          <p:nvSpPr>
            <p:cNvPr id="21" name="矩形: 圆角 20"/>
            <p:cNvSpPr/>
            <p:nvPr/>
          </p:nvSpPr>
          <p:spPr>
            <a:xfrm>
              <a:off x="4462439" y="1283910"/>
              <a:ext cx="2906449" cy="4610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4622983" y="1360563"/>
              <a:ext cx="26981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/>
                <a:t>牌阵分发交互与沉浸式翻牌体验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 rot="16200000">
            <a:off x="6347182" y="1413674"/>
            <a:ext cx="139889" cy="139889"/>
            <a:chOff x="5956111" y="3247187"/>
            <a:chExt cx="139889" cy="139889"/>
          </a:xfrm>
        </p:grpSpPr>
        <p:sp>
          <p:nvSpPr>
            <p:cNvPr id="24" name="椭圆 23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62244" y="1265396"/>
            <a:ext cx="1836223" cy="461085"/>
            <a:chOff x="7638878" y="1283910"/>
            <a:chExt cx="1836223" cy="461085"/>
          </a:xfrm>
        </p:grpSpPr>
        <p:sp>
          <p:nvSpPr>
            <p:cNvPr id="28" name="矩形: 圆角 27"/>
            <p:cNvSpPr/>
            <p:nvPr/>
          </p:nvSpPr>
          <p:spPr>
            <a:xfrm>
              <a:off x="7638878" y="1283910"/>
              <a:ext cx="1836223" cy="4610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805277" y="1360563"/>
              <a:ext cx="16241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/>
                <a:t>虚拟场景实时生成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96" y="3682870"/>
            <a:ext cx="656751" cy="656751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7127" y="2809099"/>
            <a:ext cx="532436" cy="655563"/>
          </a:xfrm>
          <a:prstGeom prst="rect">
            <a:avLst/>
          </a:prstGeom>
        </p:spPr>
      </p:pic>
      <p:pic>
        <p:nvPicPr>
          <p:cNvPr id="35" name="图形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5532" y="3677858"/>
            <a:ext cx="1275626" cy="51025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27" b="76432" l="3329" r="94036">
                        <a14:foregroundMark x1="43135" y1="41410" x2="43412" y2="55727"/>
                        <a14:foregroundMark x1="55895" y1="41410" x2="55479" y2="54846"/>
                        <a14:foregroundMark x1="68516" y1="42731" x2="68377" y2="53744"/>
                        <a14:foregroundMark x1="73093" y1="38546" x2="73509" y2="50000"/>
                        <a14:foregroundMark x1="68239" y1="35242" x2="68239" y2="36344"/>
                        <a14:foregroundMark x1="80028" y1="44053" x2="82247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111"/>
          <a:stretch>
            <a:fillRect/>
          </a:stretch>
        </p:blipFill>
        <p:spPr>
          <a:xfrm>
            <a:off x="6268019" y="4408814"/>
            <a:ext cx="846258" cy="42570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417" b="60720" l="2933" r="90000">
                        <a14:foregroundMark x1="14133" y1="52699" x2="11467" y2="54048"/>
                        <a14:foregroundMark x1="15333" y1="52324" x2="17867" y2="52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35" b="48293"/>
          <a:stretch>
            <a:fillRect/>
          </a:stretch>
        </p:blipFill>
        <p:spPr>
          <a:xfrm>
            <a:off x="1892854" y="2735479"/>
            <a:ext cx="1158143" cy="802804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244003" y="2556728"/>
            <a:ext cx="6096000" cy="22522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endParaRPr lang="zh-CN" altLang="en-US" sz="1200" dirty="0"/>
          </a:p>
          <a:p>
            <a:pPr>
              <a:lnSpc>
                <a:spcPct val="200000"/>
              </a:lnSpc>
            </a:pPr>
            <a:r>
              <a:rPr lang="zh-CN" altLang="en-US" sz="1200" dirty="0"/>
              <a:t>开源图像场景处理：OpenCV</a:t>
            </a:r>
            <a:endParaRPr lang="en-US" altLang="zh-CN" sz="1200" dirty="0"/>
          </a:p>
          <a:p>
            <a:pPr>
              <a:lnSpc>
                <a:spcPct val="200000"/>
              </a:lnSpc>
            </a:pPr>
            <a:endParaRPr lang="zh-CN" altLang="en-US" sz="1200" dirty="0"/>
          </a:p>
          <a:p>
            <a:pPr>
              <a:lnSpc>
                <a:spcPct val="200000"/>
              </a:lnSpc>
            </a:pPr>
            <a:r>
              <a:rPr lang="zh-CN" altLang="en-US" sz="1200" dirty="0"/>
              <a:t> 硬件加速实时渲染：Metal</a:t>
            </a:r>
            <a:endParaRPr lang="en-US" altLang="zh-CN" sz="1200" dirty="0"/>
          </a:p>
          <a:p>
            <a:pPr>
              <a:lnSpc>
                <a:spcPct val="200000"/>
              </a:lnSpc>
            </a:pPr>
            <a:endParaRPr lang="zh-CN" altLang="en-US" sz="1200" dirty="0"/>
          </a:p>
          <a:p>
            <a:pPr>
              <a:lnSpc>
                <a:spcPct val="200000"/>
              </a:lnSpc>
            </a:pPr>
            <a:r>
              <a:rPr lang="zh-CN" altLang="en-US" sz="1200" dirty="0"/>
              <a:t>企业级物理引擎：Unity，Unreal Engine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671855" y="0"/>
            <a:ext cx="6520145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663118" y="2986391"/>
            <a:ext cx="4550909" cy="1157939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34358" y="336636"/>
            <a:ext cx="3218440" cy="338554"/>
            <a:chOff x="170688" y="331236"/>
            <a:chExt cx="3218440" cy="338554"/>
          </a:xfrm>
        </p:grpSpPr>
        <p:sp>
          <p:nvSpPr>
            <p:cNvPr id="3" name="文本框 2"/>
            <p:cNvSpPr txBox="1"/>
            <p:nvPr/>
          </p:nvSpPr>
          <p:spPr>
            <a:xfrm>
              <a:off x="170688" y="331236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产品原型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1231151" y="331236"/>
              <a:ext cx="2157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ea typeface="微软雅黑" panose="020B0503020204020204" charset="-122"/>
                  <a:cs typeface="+mn-ea"/>
                  <a:sym typeface="+mn-lt"/>
                </a:rPr>
                <a:t>技术实现</a:t>
              </a:r>
              <a:endParaRPr kumimoji="0" lang="zh-CN" alt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6222081" y="1136795"/>
            <a:ext cx="6096000" cy="10777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/>
              <a:t>串行数据流循环神经网络：RNN</a:t>
            </a:r>
          </a:p>
          <a:p>
            <a:pPr algn="ctr">
              <a:lnSpc>
                <a:spcPct val="150000"/>
              </a:lnSpc>
            </a:pPr>
            <a:r>
              <a:rPr lang="zh-CN" altLang="en-US" sz="1100" dirty="0"/>
              <a:t>长短时记忆模型：LSTM</a:t>
            </a:r>
          </a:p>
          <a:p>
            <a:pPr algn="ctr">
              <a:lnSpc>
                <a:spcPct val="150000"/>
              </a:lnSpc>
            </a:pPr>
            <a:r>
              <a:rPr lang="zh-CN" altLang="en-US" sz="1100" dirty="0"/>
              <a:t>多分类器自适应增强学习：AdaBoosting</a:t>
            </a:r>
          </a:p>
          <a:p>
            <a:pPr algn="ctr">
              <a:lnSpc>
                <a:spcPct val="150000"/>
              </a:lnSpc>
            </a:pPr>
            <a:r>
              <a:rPr lang="zh-CN" altLang="en-US" sz="1100" dirty="0"/>
              <a:t>无监督强化学习：Reinforcement Learning</a:t>
            </a:r>
          </a:p>
        </p:txBody>
      </p:sp>
      <p:sp>
        <p:nvSpPr>
          <p:cNvPr id="7" name="矩形 6"/>
          <p:cNvSpPr/>
          <p:nvPr/>
        </p:nvSpPr>
        <p:spPr>
          <a:xfrm>
            <a:off x="1192001" y="750519"/>
            <a:ext cx="3379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/>
              <a:t>核心功能</a:t>
            </a:r>
            <a:r>
              <a:rPr lang="en-US" altLang="zh-CN" sz="1400" b="1" dirty="0"/>
              <a:t>B</a:t>
            </a:r>
            <a:r>
              <a:rPr lang="zh-CN" altLang="en-US" sz="1400" b="1" dirty="0"/>
              <a:t>    牌阵识别与人性化智能解读</a:t>
            </a:r>
          </a:p>
        </p:txBody>
      </p:sp>
      <p:grpSp>
        <p:nvGrpSpPr>
          <p:cNvPr id="8" name="组合 7"/>
          <p:cNvGrpSpPr/>
          <p:nvPr/>
        </p:nvGrpSpPr>
        <p:grpSpPr>
          <a:xfrm rot="16200000">
            <a:off x="2152752" y="834462"/>
            <a:ext cx="139889" cy="139889"/>
            <a:chOff x="5956111" y="3247187"/>
            <a:chExt cx="139889" cy="139889"/>
          </a:xfrm>
        </p:grpSpPr>
        <p:sp>
          <p:nvSpPr>
            <p:cNvPr id="10" name="椭圆 9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形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258" y="2244403"/>
            <a:ext cx="1534133" cy="1278444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1831825" y="4287546"/>
            <a:ext cx="1836223" cy="461085"/>
          </a:xfrm>
          <a:prstGeom prst="roundRect">
            <a:avLst>
              <a:gd name="adj" fmla="val 50000"/>
            </a:avLst>
          </a:prstGeom>
          <a:solidFill>
            <a:srgbClr val="38E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50274" y="4297274"/>
            <a:ext cx="1836222" cy="3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b="1" dirty="0">
                <a:solidFill>
                  <a:schemeClr val="bg1"/>
                </a:solidFill>
              </a:rPr>
              <a:t>核心套件</a:t>
            </a:r>
          </a:p>
        </p:txBody>
      </p:sp>
      <p:sp>
        <p:nvSpPr>
          <p:cNvPr id="17" name="矩形 16"/>
          <p:cNvSpPr/>
          <p:nvPr/>
        </p:nvSpPr>
        <p:spPr>
          <a:xfrm>
            <a:off x="1164147" y="3752065"/>
            <a:ext cx="1454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企业级部署训练套件</a:t>
            </a:r>
          </a:p>
        </p:txBody>
      </p:sp>
      <p:pic>
        <p:nvPicPr>
          <p:cNvPr id="19" name="图形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9531" y="2881754"/>
            <a:ext cx="1859586" cy="46108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345044" y="3738344"/>
            <a:ext cx="1454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交互性迭代测试平台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13" y="2599450"/>
            <a:ext cx="1851803" cy="121553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4" y="2529487"/>
            <a:ext cx="3566510" cy="144443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451" y="4824843"/>
            <a:ext cx="896362" cy="896362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8333521" y="422680"/>
            <a:ext cx="1836223" cy="461085"/>
          </a:xfrm>
          <a:prstGeom prst="roundRect">
            <a:avLst>
              <a:gd name="adj" fmla="val 50000"/>
            </a:avLst>
          </a:prstGeom>
          <a:solidFill>
            <a:srgbClr val="38E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351970" y="432408"/>
            <a:ext cx="1836222" cy="3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b="1" dirty="0">
                <a:solidFill>
                  <a:schemeClr val="bg1"/>
                </a:solidFill>
              </a:rPr>
              <a:t>核心模型</a:t>
            </a:r>
          </a:p>
        </p:txBody>
      </p:sp>
      <p:sp>
        <p:nvSpPr>
          <p:cNvPr id="33" name="矩形 32"/>
          <p:cNvSpPr/>
          <p:nvPr/>
        </p:nvSpPr>
        <p:spPr>
          <a:xfrm>
            <a:off x="7951053" y="5787674"/>
            <a:ext cx="2601157" cy="31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/>
              <a:t>原生神经网络处理器：CoreML+A13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8333521" y="4211081"/>
            <a:ext cx="1836223" cy="461085"/>
          </a:xfrm>
          <a:prstGeom prst="roundRect">
            <a:avLst>
              <a:gd name="adj" fmla="val 50000"/>
            </a:avLst>
          </a:prstGeom>
          <a:solidFill>
            <a:srgbClr val="38E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351970" y="4220809"/>
            <a:ext cx="1836222" cy="3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b="1" dirty="0">
                <a:solidFill>
                  <a:schemeClr val="bg1"/>
                </a:solidFill>
              </a:rPr>
              <a:t>核心接口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3666391" y="2144759"/>
            <a:ext cx="4615963" cy="2957397"/>
          </a:xfrm>
          <a:prstGeom prst="roundRect">
            <a:avLst/>
          </a:prstGeom>
          <a:noFill/>
          <a:ln w="76200">
            <a:gradFill>
              <a:gsLst>
                <a:gs pos="0">
                  <a:srgbClr val="38ED90"/>
                </a:gs>
                <a:gs pos="100000">
                  <a:srgbClr val="FF66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对角圆角 7"/>
          <p:cNvSpPr/>
          <p:nvPr/>
        </p:nvSpPr>
        <p:spPr>
          <a:xfrm>
            <a:off x="1906622" y="1658566"/>
            <a:ext cx="3745150" cy="1770435"/>
          </a:xfrm>
          <a:prstGeom prst="round2DiagRect">
            <a:avLst>
              <a:gd name="adj1" fmla="val 16667"/>
              <a:gd name="adj2" fmla="val 4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4358" y="336636"/>
            <a:ext cx="7362423" cy="927419"/>
            <a:chOff x="170688" y="331236"/>
            <a:chExt cx="7362423" cy="927419"/>
          </a:xfrm>
        </p:grpSpPr>
        <p:sp>
          <p:nvSpPr>
            <p:cNvPr id="4" name="文本框 3"/>
            <p:cNvSpPr txBox="1"/>
            <p:nvPr/>
          </p:nvSpPr>
          <p:spPr>
            <a:xfrm>
              <a:off x="170688" y="331236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产品设计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5375134" y="796990"/>
              <a:ext cx="2157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ea typeface="微软雅黑" panose="020B0503020204020204" charset="-122"/>
                  <a:cs typeface="+mn-ea"/>
                  <a:sym typeface="+mn-lt"/>
                </a:rPr>
                <a:t>产品创新</a:t>
              </a:r>
              <a:endParaRPr kumimoji="0" lang="zh-CN" altLang="en-US" sz="24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033550" y="2097217"/>
            <a:ext cx="3491294" cy="893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151515"/>
                </a:solidFill>
              </a:rPr>
              <a:t>“捕捉光</a:t>
            </a:r>
            <a:r>
              <a:rPr lang="en-US" altLang="zh-CN" sz="1400" b="1" dirty="0">
                <a:solidFill>
                  <a:srgbClr val="151515"/>
                </a:solidFill>
              </a:rPr>
              <a:t>”</a:t>
            </a:r>
            <a:r>
              <a:rPr lang="zh-CN" altLang="en-US" sz="1400" b="1" dirty="0">
                <a:solidFill>
                  <a:srgbClr val="151515"/>
                </a:solidFill>
              </a:rPr>
              <a:t>趣味交互与塔罗占卜的融合</a:t>
            </a:r>
            <a:endParaRPr lang="en-US" altLang="zh-CN" sz="1400" b="1" dirty="0">
              <a:solidFill>
                <a:srgbClr val="15151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rgbClr val="CC82BC"/>
                </a:solidFill>
              </a:rPr>
              <a:t>AR</a:t>
            </a:r>
            <a:r>
              <a:rPr lang="zh-CN" altLang="en-US" sz="1100" dirty="0">
                <a:solidFill>
                  <a:srgbClr val="CC82BC"/>
                </a:solidFill>
              </a:rPr>
              <a:t>捕捉光</a:t>
            </a:r>
            <a:endParaRPr lang="en-US" altLang="zh-CN" sz="1100" dirty="0">
              <a:solidFill>
                <a:srgbClr val="CC82B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rgbClr val="CC82BC"/>
                </a:solidFill>
              </a:rPr>
              <a:t>捕光来开启塔罗世界和占卜的每个阶段</a:t>
            </a:r>
            <a:endParaRPr lang="en-US" altLang="zh-CN" sz="1100" dirty="0">
              <a:solidFill>
                <a:srgbClr val="CC82BC"/>
              </a:solidFill>
            </a:endParaRPr>
          </a:p>
        </p:txBody>
      </p:sp>
      <p:sp>
        <p:nvSpPr>
          <p:cNvPr id="10" name="矩形: 对角圆角 9"/>
          <p:cNvSpPr/>
          <p:nvPr/>
        </p:nvSpPr>
        <p:spPr>
          <a:xfrm>
            <a:off x="6308387" y="1658565"/>
            <a:ext cx="3745150" cy="1770435"/>
          </a:xfrm>
          <a:prstGeom prst="round2DiagRect">
            <a:avLst>
              <a:gd name="adj1" fmla="val 16667"/>
              <a:gd name="adj2" fmla="val 4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矩形: 对角圆角 10"/>
          <p:cNvSpPr/>
          <p:nvPr/>
        </p:nvSpPr>
        <p:spPr>
          <a:xfrm>
            <a:off x="1831106" y="3931987"/>
            <a:ext cx="3745150" cy="1770435"/>
          </a:xfrm>
          <a:prstGeom prst="round2DiagRect">
            <a:avLst>
              <a:gd name="adj1" fmla="val 16667"/>
              <a:gd name="adj2" fmla="val 4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矩形: 对角圆角 11"/>
          <p:cNvSpPr/>
          <p:nvPr/>
        </p:nvSpPr>
        <p:spPr>
          <a:xfrm>
            <a:off x="6308387" y="3931987"/>
            <a:ext cx="3745150" cy="1770435"/>
          </a:xfrm>
          <a:prstGeom prst="round2DiagRect">
            <a:avLst>
              <a:gd name="adj1" fmla="val 16667"/>
              <a:gd name="adj2" fmla="val 4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7160" y="4370639"/>
            <a:ext cx="3356042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rgbClr val="151515"/>
                </a:solidFill>
              </a:rPr>
              <a:t>游戏化与治愈系结合</a:t>
            </a:r>
            <a:endParaRPr lang="en-US" altLang="zh-CN" sz="1400" b="1" dirty="0">
              <a:solidFill>
                <a:srgbClr val="15151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rgbClr val="CC82BC"/>
                </a:solidFill>
              </a:rPr>
              <a:t>通过捕光和植物来放松身心</a:t>
            </a:r>
            <a:endParaRPr lang="en-US" altLang="zh-CN" sz="1100" dirty="0">
              <a:solidFill>
                <a:srgbClr val="CC82B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rgbClr val="CC82BC"/>
                </a:solidFill>
              </a:rPr>
              <a:t>植物生长的每个阶段可以解锁新牌阵</a:t>
            </a:r>
            <a:endParaRPr lang="en-US" altLang="zh-CN" sz="1100" dirty="0">
              <a:solidFill>
                <a:srgbClr val="CC82B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03150" y="4047474"/>
            <a:ext cx="3390775" cy="1216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400" dirty="0">
              <a:solidFill>
                <a:srgbClr val="CC82B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/>
              <a:t>动态有趣的卜</a:t>
            </a:r>
            <a:r>
              <a:rPr lang="en-US" altLang="zh-CN" sz="1400" b="1" dirty="0"/>
              <a:t>(</a:t>
            </a:r>
            <a:r>
              <a:rPr lang="zh-CN" altLang="en-US" sz="1400" b="1" dirty="0"/>
              <a:t>捕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光呈现和反馈方式</a:t>
            </a:r>
            <a:endParaRPr lang="en-US" altLang="zh-CN" sz="1400" b="1" dirty="0"/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rgbClr val="CC82BC"/>
                </a:solidFill>
              </a:rPr>
              <a:t>“涨潮”动态交互</a:t>
            </a:r>
            <a:endParaRPr lang="en-US" altLang="zh-CN" sz="1100" dirty="0">
              <a:solidFill>
                <a:srgbClr val="CC82B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rgbClr val="CC82BC"/>
                </a:solidFill>
              </a:rPr>
              <a:t>植物的生长变换作为捕捉光的载体</a:t>
            </a:r>
            <a:endParaRPr lang="en-US" altLang="zh-CN" sz="1100" dirty="0">
              <a:solidFill>
                <a:srgbClr val="CC82BC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17792" y="1774052"/>
            <a:ext cx="3745150" cy="1216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zh-CN" sz="1400" dirty="0">
              <a:solidFill>
                <a:srgbClr val="CC82B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rgbClr val="151515"/>
                </a:solidFill>
              </a:rPr>
              <a:t>AR</a:t>
            </a:r>
            <a:r>
              <a:rPr lang="zh-CN" altLang="en-US" sz="1400" b="1" dirty="0">
                <a:solidFill>
                  <a:srgbClr val="151515"/>
                </a:solidFill>
              </a:rPr>
              <a:t>互动沉浸式塔罗占卜体验</a:t>
            </a:r>
            <a:endParaRPr lang="en-US" altLang="zh-CN" sz="1400" b="1" dirty="0">
              <a:solidFill>
                <a:srgbClr val="15151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rgbClr val="CC82BC"/>
                </a:solidFill>
              </a:rPr>
              <a:t>AR</a:t>
            </a:r>
            <a:r>
              <a:rPr lang="zh-CN" altLang="en-US" sz="1100" dirty="0">
                <a:solidFill>
                  <a:srgbClr val="CC82BC"/>
                </a:solidFill>
              </a:rPr>
              <a:t>塔罗世界实时生成</a:t>
            </a:r>
            <a:endParaRPr lang="en-US" altLang="zh-CN" sz="1100" dirty="0">
              <a:solidFill>
                <a:srgbClr val="CC82B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rgbClr val="CC82BC"/>
                </a:solidFill>
              </a:rPr>
              <a:t>AR</a:t>
            </a:r>
            <a:r>
              <a:rPr lang="zh-CN" altLang="en-US" sz="1100" dirty="0">
                <a:solidFill>
                  <a:srgbClr val="CC82BC"/>
                </a:solidFill>
              </a:rPr>
              <a:t>塔罗牌抽牌体验</a:t>
            </a:r>
            <a:endParaRPr lang="en-US" altLang="zh-CN" sz="1100" dirty="0">
              <a:solidFill>
                <a:srgbClr val="CC82BC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4821" y="336636"/>
            <a:ext cx="2157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rPr>
              <a:t>创新点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>
            <a:off x="3807473" y="3862540"/>
            <a:ext cx="2305455" cy="2305455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ED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/>
          <p:cNvSpPr/>
          <p:nvPr/>
        </p:nvSpPr>
        <p:spPr>
          <a:xfrm>
            <a:off x="3824153" y="4287528"/>
            <a:ext cx="1162284" cy="1458683"/>
          </a:xfrm>
          <a:custGeom>
            <a:avLst/>
            <a:gdLst>
              <a:gd name="connsiteX0" fmla="*/ 261574 w 1162284"/>
              <a:gd name="connsiteY0" fmla="*/ 0 h 1458683"/>
              <a:gd name="connsiteX1" fmla="*/ 1162284 w 1162284"/>
              <a:gd name="connsiteY1" fmla="*/ 728319 h 1458683"/>
              <a:gd name="connsiteX2" fmla="*/ 259046 w 1162284"/>
              <a:gd name="connsiteY2" fmla="*/ 1458683 h 1458683"/>
              <a:gd name="connsiteX3" fmla="*/ 237882 w 1162284"/>
              <a:gd name="connsiteY3" fmla="*/ 1430380 h 1458683"/>
              <a:gd name="connsiteX4" fmla="*/ 237882 w 1162284"/>
              <a:gd name="connsiteY4" fmla="*/ 1296611 h 1458683"/>
              <a:gd name="connsiteX5" fmla="*/ 148922 w 1162284"/>
              <a:gd name="connsiteY5" fmla="*/ 1296611 h 1458683"/>
              <a:gd name="connsiteX6" fmla="*/ 139128 w 1162284"/>
              <a:gd name="connsiteY6" fmla="*/ 1280490 h 1458683"/>
              <a:gd name="connsiteX7" fmla="*/ 0 w 1162284"/>
              <a:gd name="connsiteY7" fmla="*/ 731031 h 1458683"/>
              <a:gd name="connsiteX8" fmla="*/ 139128 w 1162284"/>
              <a:gd name="connsiteY8" fmla="*/ 181573 h 1458683"/>
              <a:gd name="connsiteX9" fmla="*/ 152217 w 1162284"/>
              <a:gd name="connsiteY9" fmla="*/ 160027 h 1458683"/>
              <a:gd name="connsiteX10" fmla="*/ 237882 w 1162284"/>
              <a:gd name="connsiteY10" fmla="*/ 160027 h 1458683"/>
              <a:gd name="connsiteX11" fmla="*/ 237882 w 1162284"/>
              <a:gd name="connsiteY11" fmla="*/ 31683 h 145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284" h="1458683">
                <a:moveTo>
                  <a:pt x="261574" y="0"/>
                </a:moveTo>
                <a:lnTo>
                  <a:pt x="1162284" y="728319"/>
                </a:lnTo>
                <a:lnTo>
                  <a:pt x="259046" y="1458683"/>
                </a:lnTo>
                <a:lnTo>
                  <a:pt x="237882" y="1430380"/>
                </a:lnTo>
                <a:lnTo>
                  <a:pt x="237882" y="1296611"/>
                </a:lnTo>
                <a:lnTo>
                  <a:pt x="148922" y="1296611"/>
                </a:lnTo>
                <a:lnTo>
                  <a:pt x="139128" y="1280490"/>
                </a:lnTo>
                <a:cubicBezTo>
                  <a:pt x="50400" y="1117156"/>
                  <a:pt x="0" y="929979"/>
                  <a:pt x="0" y="731031"/>
                </a:cubicBezTo>
                <a:cubicBezTo>
                  <a:pt x="0" y="532083"/>
                  <a:pt x="50400" y="344906"/>
                  <a:pt x="139128" y="181573"/>
                </a:cubicBezTo>
                <a:lnTo>
                  <a:pt x="152217" y="160027"/>
                </a:lnTo>
                <a:lnTo>
                  <a:pt x="237882" y="160027"/>
                </a:lnTo>
                <a:lnTo>
                  <a:pt x="237882" y="31683"/>
                </a:lnTo>
                <a:close/>
              </a:path>
            </a:pathLst>
          </a:custGeom>
          <a:solidFill>
            <a:srgbClr val="FBD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 rot="10800000">
            <a:off x="4925303" y="4272822"/>
            <a:ext cx="1193209" cy="1488096"/>
          </a:xfrm>
          <a:custGeom>
            <a:avLst/>
            <a:gdLst>
              <a:gd name="connsiteX0" fmla="*/ 274315 w 1193209"/>
              <a:gd name="connsiteY0" fmla="*/ 1488096 h 1488096"/>
              <a:gd name="connsiteX1" fmla="*/ 268807 w 1193209"/>
              <a:gd name="connsiteY1" fmla="*/ 1482036 h 1488096"/>
              <a:gd name="connsiteX2" fmla="*/ 268807 w 1193209"/>
              <a:gd name="connsiteY2" fmla="*/ 1313364 h 1488096"/>
              <a:gd name="connsiteX3" fmla="*/ 152039 w 1193209"/>
              <a:gd name="connsiteY3" fmla="*/ 1313364 h 1488096"/>
              <a:gd name="connsiteX4" fmla="*/ 139128 w 1193209"/>
              <a:gd name="connsiteY4" fmla="*/ 1292113 h 1488096"/>
              <a:gd name="connsiteX5" fmla="*/ 0 w 1193209"/>
              <a:gd name="connsiteY5" fmla="*/ 742654 h 1488096"/>
              <a:gd name="connsiteX6" fmla="*/ 139128 w 1193209"/>
              <a:gd name="connsiteY6" fmla="*/ 193196 h 1488096"/>
              <a:gd name="connsiteX7" fmla="*/ 149101 w 1193209"/>
              <a:gd name="connsiteY7" fmla="*/ 176780 h 1488096"/>
              <a:gd name="connsiteX8" fmla="*/ 268807 w 1193209"/>
              <a:gd name="connsiteY8" fmla="*/ 176780 h 1488096"/>
              <a:gd name="connsiteX9" fmla="*/ 268807 w 1193209"/>
              <a:gd name="connsiteY9" fmla="*/ 3273 h 1488096"/>
              <a:gd name="connsiteX10" fmla="*/ 271781 w 1193209"/>
              <a:gd name="connsiteY10" fmla="*/ 0 h 1488096"/>
              <a:gd name="connsiteX11" fmla="*/ 1193209 w 1193209"/>
              <a:gd name="connsiteY11" fmla="*/ 745072 h 148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3209" h="1488096">
                <a:moveTo>
                  <a:pt x="274315" y="1488096"/>
                </a:moveTo>
                <a:lnTo>
                  <a:pt x="268807" y="1482036"/>
                </a:lnTo>
                <a:lnTo>
                  <a:pt x="268807" y="1313364"/>
                </a:lnTo>
                <a:lnTo>
                  <a:pt x="152039" y="1313364"/>
                </a:lnTo>
                <a:lnTo>
                  <a:pt x="139128" y="1292113"/>
                </a:lnTo>
                <a:cubicBezTo>
                  <a:pt x="50400" y="1128779"/>
                  <a:pt x="0" y="941602"/>
                  <a:pt x="0" y="742654"/>
                </a:cubicBezTo>
                <a:cubicBezTo>
                  <a:pt x="0" y="543706"/>
                  <a:pt x="50400" y="356529"/>
                  <a:pt x="139128" y="193196"/>
                </a:cubicBezTo>
                <a:lnTo>
                  <a:pt x="149101" y="176780"/>
                </a:lnTo>
                <a:lnTo>
                  <a:pt x="268807" y="176780"/>
                </a:lnTo>
                <a:lnTo>
                  <a:pt x="268807" y="3273"/>
                </a:lnTo>
                <a:lnTo>
                  <a:pt x="271781" y="0"/>
                </a:lnTo>
                <a:lnTo>
                  <a:pt x="1193209" y="745072"/>
                </a:lnTo>
                <a:close/>
              </a:path>
            </a:pathLst>
          </a:cu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792460" y="1123545"/>
            <a:ext cx="2305455" cy="2305455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ED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27524" y="1126256"/>
            <a:ext cx="207468" cy="1200413"/>
          </a:xfrm>
          <a:prstGeom prst="rect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 rot="816372">
            <a:off x="5108584" y="1167598"/>
            <a:ext cx="207468" cy="1200413"/>
          </a:xfrm>
          <a:prstGeom prst="rect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2173607">
            <a:off x="5269050" y="1302349"/>
            <a:ext cx="207468" cy="1200413"/>
          </a:xfrm>
          <a:prstGeom prst="rect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 rot="3499280">
            <a:off x="5383980" y="1501407"/>
            <a:ext cx="207468" cy="1200413"/>
          </a:xfrm>
          <a:prstGeom prst="rect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 rot="18506287">
            <a:off x="4403676" y="1342103"/>
            <a:ext cx="207468" cy="1200413"/>
          </a:xfrm>
          <a:prstGeom prst="rect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9863522">
            <a:off x="4568162" y="1184796"/>
            <a:ext cx="207468" cy="1200413"/>
          </a:xfrm>
          <a:prstGeom prst="rect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17407312">
            <a:off x="4297001" y="1582002"/>
            <a:ext cx="207468" cy="1200413"/>
          </a:xfrm>
          <a:prstGeom prst="rect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/>
        </p:nvSpPr>
        <p:spPr>
          <a:xfrm>
            <a:off x="4086368" y="1729208"/>
            <a:ext cx="1702769" cy="1702504"/>
          </a:xfrm>
          <a:custGeom>
            <a:avLst/>
            <a:gdLst>
              <a:gd name="connsiteX0" fmla="*/ 147613 w 1702769"/>
              <a:gd name="connsiteY0" fmla="*/ 0 h 1702504"/>
              <a:gd name="connsiteX1" fmla="*/ 1555156 w 1702769"/>
              <a:gd name="connsiteY1" fmla="*/ 0 h 1702504"/>
              <a:gd name="connsiteX2" fmla="*/ 1702769 w 1702769"/>
              <a:gd name="connsiteY2" fmla="*/ 147613 h 1702504"/>
              <a:gd name="connsiteX3" fmla="*/ 1702769 w 1702769"/>
              <a:gd name="connsiteY3" fmla="*/ 1324959 h 1702504"/>
              <a:gd name="connsiteX4" fmla="*/ 1666488 w 1702769"/>
              <a:gd name="connsiteY4" fmla="*/ 1364878 h 1702504"/>
              <a:gd name="connsiteX5" fmla="*/ 851386 w 1702769"/>
              <a:gd name="connsiteY5" fmla="*/ 1702504 h 1702504"/>
              <a:gd name="connsiteX6" fmla="*/ 36285 w 1702769"/>
              <a:gd name="connsiteY6" fmla="*/ 1364878 h 1702504"/>
              <a:gd name="connsiteX7" fmla="*/ 0 w 1702769"/>
              <a:gd name="connsiteY7" fmla="*/ 1324955 h 1702504"/>
              <a:gd name="connsiteX8" fmla="*/ 0 w 1702769"/>
              <a:gd name="connsiteY8" fmla="*/ 147613 h 1702504"/>
              <a:gd name="connsiteX9" fmla="*/ 147613 w 1702769"/>
              <a:gd name="connsiteY9" fmla="*/ 0 h 170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2769" h="1702504">
                <a:moveTo>
                  <a:pt x="147613" y="0"/>
                </a:moveTo>
                <a:lnTo>
                  <a:pt x="1555156" y="0"/>
                </a:lnTo>
                <a:cubicBezTo>
                  <a:pt x="1636680" y="0"/>
                  <a:pt x="1702769" y="66089"/>
                  <a:pt x="1702769" y="147613"/>
                </a:cubicBezTo>
                <a:lnTo>
                  <a:pt x="1702769" y="1324959"/>
                </a:lnTo>
                <a:lnTo>
                  <a:pt x="1666488" y="1364878"/>
                </a:lnTo>
                <a:cubicBezTo>
                  <a:pt x="1457885" y="1573481"/>
                  <a:pt x="1169703" y="1702504"/>
                  <a:pt x="851386" y="1702504"/>
                </a:cubicBezTo>
                <a:cubicBezTo>
                  <a:pt x="533069" y="1702504"/>
                  <a:pt x="244887" y="1573481"/>
                  <a:pt x="36285" y="1364878"/>
                </a:cubicBezTo>
                <a:lnTo>
                  <a:pt x="0" y="1324955"/>
                </a:lnTo>
                <a:lnTo>
                  <a:pt x="0" y="147613"/>
                </a:lnTo>
                <a:cubicBezTo>
                  <a:pt x="0" y="66089"/>
                  <a:pt x="66089" y="0"/>
                  <a:pt x="147613" y="0"/>
                </a:cubicBezTo>
                <a:close/>
              </a:path>
            </a:pathLst>
          </a:custGeom>
          <a:solidFill>
            <a:srgbClr val="FBD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03166" y="3856806"/>
            <a:ext cx="2305455" cy="2305455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ED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 rot="19563523">
            <a:off x="809720" y="4511051"/>
            <a:ext cx="1230061" cy="368703"/>
          </a:xfrm>
          <a:custGeom>
            <a:avLst/>
            <a:gdLst>
              <a:gd name="connsiteX0" fmla="*/ 1230061 w 1230061"/>
              <a:gd name="connsiteY0" fmla="*/ 0 h 368703"/>
              <a:gd name="connsiteX1" fmla="*/ 1230061 w 1230061"/>
              <a:gd name="connsiteY1" fmla="*/ 368703 h 368703"/>
              <a:gd name="connsiteX2" fmla="*/ 0 w 1230061"/>
              <a:gd name="connsiteY2" fmla="*/ 368703 h 368703"/>
              <a:gd name="connsiteX3" fmla="*/ 27569 w 1230061"/>
              <a:gd name="connsiteY3" fmla="*/ 310285 h 368703"/>
              <a:gd name="connsiteX4" fmla="*/ 88438 w 1230061"/>
              <a:gd name="connsiteY4" fmla="*/ 209184 h 368703"/>
              <a:gd name="connsiteX5" fmla="*/ 237578 w 1230061"/>
              <a:gd name="connsiteY5" fmla="*/ 29530 h 368703"/>
              <a:gd name="connsiteX6" fmla="*/ 270793 w 1230061"/>
              <a:gd name="connsiteY6" fmla="*/ 0 h 36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0061" h="368703">
                <a:moveTo>
                  <a:pt x="1230061" y="0"/>
                </a:moveTo>
                <a:lnTo>
                  <a:pt x="1230061" y="368703"/>
                </a:lnTo>
                <a:lnTo>
                  <a:pt x="0" y="368703"/>
                </a:lnTo>
                <a:lnTo>
                  <a:pt x="27569" y="310285"/>
                </a:lnTo>
                <a:cubicBezTo>
                  <a:pt x="45941" y="275939"/>
                  <a:pt x="66222" y="242194"/>
                  <a:pt x="88438" y="209184"/>
                </a:cubicBezTo>
                <a:cubicBezTo>
                  <a:pt x="132870" y="143165"/>
                  <a:pt x="182941" y="83210"/>
                  <a:pt x="237578" y="29530"/>
                </a:cubicBezTo>
                <a:lnTo>
                  <a:pt x="270793" y="0"/>
                </a:lnTo>
                <a:close/>
              </a:path>
            </a:pathLst>
          </a:custGeom>
          <a:solidFill>
            <a:srgbClr val="FBD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637974" y="4133052"/>
            <a:ext cx="476655" cy="476655"/>
          </a:xfrm>
          <a:prstGeom prst="ellipse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/>
        </p:nvSpPr>
        <p:spPr>
          <a:xfrm rot="19563523">
            <a:off x="867791" y="4640058"/>
            <a:ext cx="2301957" cy="368703"/>
          </a:xfrm>
          <a:custGeom>
            <a:avLst/>
            <a:gdLst>
              <a:gd name="connsiteX0" fmla="*/ 2228337 w 2301957"/>
              <a:gd name="connsiteY0" fmla="*/ 0 h 368703"/>
              <a:gd name="connsiteX1" fmla="*/ 2255946 w 2301957"/>
              <a:gd name="connsiteY1" fmla="*/ 78971 h 368703"/>
              <a:gd name="connsiteX2" fmla="*/ 2298334 w 2301957"/>
              <a:gd name="connsiteY2" fmla="*/ 295851 h 368703"/>
              <a:gd name="connsiteX3" fmla="*/ 2301957 w 2301957"/>
              <a:gd name="connsiteY3" fmla="*/ 368703 h 368703"/>
              <a:gd name="connsiteX4" fmla="*/ 0 w 2301957"/>
              <a:gd name="connsiteY4" fmla="*/ 368703 h 368703"/>
              <a:gd name="connsiteX5" fmla="*/ 3315 w 2301957"/>
              <a:gd name="connsiteY5" fmla="*/ 297409 h 368703"/>
              <a:gd name="connsiteX6" fmla="*/ 46281 w 2301957"/>
              <a:gd name="connsiteY6" fmla="*/ 77206 h 368703"/>
              <a:gd name="connsiteX7" fmla="*/ 73654 w 2301957"/>
              <a:gd name="connsiteY7" fmla="*/ 0 h 36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1957" h="368703">
                <a:moveTo>
                  <a:pt x="2228337" y="0"/>
                </a:moveTo>
                <a:lnTo>
                  <a:pt x="2255946" y="78971"/>
                </a:lnTo>
                <a:cubicBezTo>
                  <a:pt x="2276943" y="149737"/>
                  <a:pt x="2291142" y="222387"/>
                  <a:pt x="2298334" y="295851"/>
                </a:cubicBezTo>
                <a:lnTo>
                  <a:pt x="2301957" y="368703"/>
                </a:lnTo>
                <a:lnTo>
                  <a:pt x="0" y="368703"/>
                </a:lnTo>
                <a:lnTo>
                  <a:pt x="3315" y="297409"/>
                </a:lnTo>
                <a:cubicBezTo>
                  <a:pt x="10349" y="223392"/>
                  <a:pt x="24601" y="149633"/>
                  <a:pt x="46281" y="77206"/>
                </a:cubicBezTo>
                <a:lnTo>
                  <a:pt x="73654" y="0"/>
                </a:lnTo>
                <a:close/>
              </a:path>
            </a:pathLst>
          </a:custGeom>
          <a:solidFill>
            <a:srgbClr val="FBD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691350" y="3952903"/>
            <a:ext cx="476655" cy="476655"/>
          </a:xfrm>
          <a:prstGeom prst="ellipse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/>
          <p:cNvSpPr/>
          <p:nvPr/>
        </p:nvSpPr>
        <p:spPr>
          <a:xfrm rot="19563523">
            <a:off x="1216517" y="5172032"/>
            <a:ext cx="1819903" cy="368703"/>
          </a:xfrm>
          <a:custGeom>
            <a:avLst/>
            <a:gdLst>
              <a:gd name="connsiteX0" fmla="*/ 1492054 w 1492054"/>
              <a:gd name="connsiteY0" fmla="*/ 0 h 368703"/>
              <a:gd name="connsiteX1" fmla="*/ 1492054 w 1492054"/>
              <a:gd name="connsiteY1" fmla="*/ 368703 h 368703"/>
              <a:gd name="connsiteX2" fmla="*/ 72271 w 1492054"/>
              <a:gd name="connsiteY2" fmla="*/ 368703 h 368703"/>
              <a:gd name="connsiteX3" fmla="*/ 62872 w 1492054"/>
              <a:gd name="connsiteY3" fmla="*/ 348344 h 368703"/>
              <a:gd name="connsiteX4" fmla="*/ 26303 w 1492054"/>
              <a:gd name="connsiteY4" fmla="*/ 243744 h 368703"/>
              <a:gd name="connsiteX5" fmla="*/ 0 w 1492054"/>
              <a:gd name="connsiteY5" fmla="*/ 136594 h 368703"/>
              <a:gd name="connsiteX6" fmla="*/ 0 w 1492054"/>
              <a:gd name="connsiteY6" fmla="*/ 0 h 36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2054" h="368703">
                <a:moveTo>
                  <a:pt x="1492054" y="0"/>
                </a:moveTo>
                <a:lnTo>
                  <a:pt x="1492054" y="368703"/>
                </a:lnTo>
                <a:lnTo>
                  <a:pt x="72271" y="368703"/>
                </a:lnTo>
                <a:lnTo>
                  <a:pt x="62872" y="348344"/>
                </a:lnTo>
                <a:cubicBezTo>
                  <a:pt x="49000" y="314038"/>
                  <a:pt x="36802" y="279127"/>
                  <a:pt x="26303" y="243744"/>
                </a:cubicBezTo>
                <a:lnTo>
                  <a:pt x="0" y="136594"/>
                </a:lnTo>
                <a:lnTo>
                  <a:pt x="0" y="0"/>
                </a:lnTo>
                <a:close/>
              </a:path>
            </a:pathLst>
          </a:custGeom>
          <a:solidFill>
            <a:srgbClr val="FBD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654323" y="4618192"/>
            <a:ext cx="476655" cy="476655"/>
          </a:xfrm>
          <a:prstGeom prst="ellipse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90799" y="1097465"/>
            <a:ext cx="2305455" cy="2305455"/>
          </a:xfrm>
          <a:prstGeom prst="ellipse">
            <a:avLst/>
          </a:prstGeom>
          <a:solidFill>
            <a:schemeClr val="bg1"/>
          </a:solidFill>
          <a:ln w="28575">
            <a:solidFill>
              <a:srgbClr val="38ED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心形 13"/>
          <p:cNvSpPr/>
          <p:nvPr/>
        </p:nvSpPr>
        <p:spPr>
          <a:xfrm>
            <a:off x="1207715" y="1421389"/>
            <a:ext cx="1871622" cy="1871622"/>
          </a:xfrm>
          <a:prstGeom prst="heart">
            <a:avLst/>
          </a:prstGeom>
          <a:solidFill>
            <a:srgbClr val="FBD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34358" y="336636"/>
            <a:ext cx="3218440" cy="338554"/>
            <a:chOff x="170688" y="331236"/>
            <a:chExt cx="3218440" cy="338554"/>
          </a:xfrm>
        </p:grpSpPr>
        <p:sp>
          <p:nvSpPr>
            <p:cNvPr id="3" name="文本框 2"/>
            <p:cNvSpPr txBox="1"/>
            <p:nvPr/>
          </p:nvSpPr>
          <p:spPr>
            <a:xfrm>
              <a:off x="170688" y="331236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产品设计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1231151" y="331236"/>
              <a:ext cx="2157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ea typeface="微软雅黑" panose="020B0503020204020204" charset="-122"/>
                  <a:cs typeface="+mn-ea"/>
                  <a:sym typeface="+mn-lt"/>
                </a:rPr>
                <a:t>应用发展前景</a:t>
              </a:r>
              <a:endParaRPr kumimoji="0" lang="zh-CN" alt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26" name="任意多边形: 形状 25"/>
          <p:cNvSpPr/>
          <p:nvPr/>
        </p:nvSpPr>
        <p:spPr>
          <a:xfrm>
            <a:off x="1650237" y="5243649"/>
            <a:ext cx="1400418" cy="918613"/>
          </a:xfrm>
          <a:custGeom>
            <a:avLst/>
            <a:gdLst>
              <a:gd name="connsiteX0" fmla="*/ 1194555 w 1400418"/>
              <a:gd name="connsiteY0" fmla="*/ 0 h 918613"/>
              <a:gd name="connsiteX1" fmla="*/ 1400418 w 1400418"/>
              <a:gd name="connsiteY1" fmla="*/ 305880 h 918613"/>
              <a:gd name="connsiteX2" fmla="*/ 489992 w 1400418"/>
              <a:gd name="connsiteY2" fmla="*/ 918613 h 918613"/>
              <a:gd name="connsiteX3" fmla="*/ 381812 w 1400418"/>
              <a:gd name="connsiteY3" fmla="*/ 913151 h 918613"/>
              <a:gd name="connsiteX4" fmla="*/ 50978 w 1400418"/>
              <a:gd name="connsiteY4" fmla="*/ 828515 h 918613"/>
              <a:gd name="connsiteX5" fmla="*/ 0 w 1400418"/>
              <a:gd name="connsiteY5" fmla="*/ 803958 h 91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18" h="918613">
                <a:moveTo>
                  <a:pt x="1194555" y="0"/>
                </a:moveTo>
                <a:lnTo>
                  <a:pt x="1400418" y="305880"/>
                </a:lnTo>
                <a:lnTo>
                  <a:pt x="489992" y="918613"/>
                </a:lnTo>
                <a:lnTo>
                  <a:pt x="381812" y="913151"/>
                </a:lnTo>
                <a:cubicBezTo>
                  <a:pt x="265558" y="901345"/>
                  <a:pt x="154410" y="872264"/>
                  <a:pt x="50978" y="828515"/>
                </a:cubicBezTo>
                <a:lnTo>
                  <a:pt x="0" y="803958"/>
                </a:lnTo>
                <a:close/>
              </a:path>
            </a:pathLst>
          </a:custGeom>
          <a:solidFill>
            <a:srgbClr val="FBD4FC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650711" y="5177636"/>
            <a:ext cx="476655" cy="476655"/>
          </a:xfrm>
          <a:prstGeom prst="ellipse">
            <a:avLst/>
          </a:prstGeom>
          <a:solidFill>
            <a:srgbClr val="97F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807472" y="3862540"/>
            <a:ext cx="2305455" cy="2305455"/>
          </a:xfrm>
          <a:prstGeom prst="ellipse">
            <a:avLst/>
          </a:prstGeom>
          <a:solidFill>
            <a:srgbClr val="FFFFFF">
              <a:alpha val="56078"/>
            </a:srgbClr>
          </a:solidFill>
          <a:ln w="28575">
            <a:solidFill>
              <a:srgbClr val="38ED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92459" y="1123545"/>
            <a:ext cx="2305455" cy="2305455"/>
          </a:xfrm>
          <a:prstGeom prst="ellipse">
            <a:avLst/>
          </a:prstGeom>
          <a:solidFill>
            <a:srgbClr val="FFFFFF">
              <a:alpha val="56078"/>
            </a:srgbClr>
          </a:solidFill>
          <a:ln w="28575">
            <a:solidFill>
              <a:srgbClr val="38ED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03165" y="3856806"/>
            <a:ext cx="2305455" cy="2305455"/>
          </a:xfrm>
          <a:prstGeom prst="ellipse">
            <a:avLst/>
          </a:prstGeom>
          <a:solidFill>
            <a:srgbClr val="FFFFFF">
              <a:alpha val="56078"/>
            </a:srgbClr>
          </a:solidFill>
          <a:ln w="28575">
            <a:solidFill>
              <a:srgbClr val="38ED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90798" y="1097465"/>
            <a:ext cx="2305455" cy="2305455"/>
          </a:xfrm>
          <a:prstGeom prst="ellipse">
            <a:avLst/>
          </a:prstGeom>
          <a:solidFill>
            <a:srgbClr val="FFFFFF">
              <a:alpha val="56078"/>
            </a:srgbClr>
          </a:solidFill>
          <a:ln w="28575">
            <a:solidFill>
              <a:srgbClr val="38ED9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16144" y="1892901"/>
            <a:ext cx="1415772" cy="78752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心理压力舒缓</a:t>
            </a:r>
            <a:endParaRPr lang="en-US" altLang="zh-CN" sz="16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与自我调节</a:t>
            </a:r>
          </a:p>
        </p:txBody>
      </p:sp>
      <p:sp>
        <p:nvSpPr>
          <p:cNvPr id="7" name="矩形 6"/>
          <p:cNvSpPr/>
          <p:nvPr/>
        </p:nvSpPr>
        <p:spPr>
          <a:xfrm>
            <a:off x="4130858" y="1767805"/>
            <a:ext cx="1652696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市场开拓</a:t>
            </a:r>
          </a:p>
          <a:p>
            <a:pPr algn="ctr">
              <a:lnSpc>
                <a:spcPct val="150000"/>
              </a:lnSpc>
            </a:pPr>
            <a:r>
              <a:rPr lang="en-US" altLang="zh-CN" sz="16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KOC</a:t>
            </a:r>
            <a:r>
              <a:rPr lang="zh-CN" altLang="en-US" sz="16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轻社交商城</a:t>
            </a:r>
          </a:p>
        </p:txBody>
      </p:sp>
      <p:sp>
        <p:nvSpPr>
          <p:cNvPr id="8" name="矩形 7"/>
          <p:cNvSpPr/>
          <p:nvPr/>
        </p:nvSpPr>
        <p:spPr>
          <a:xfrm>
            <a:off x="1303093" y="4568538"/>
            <a:ext cx="1826141" cy="78752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塔罗文化与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小众艺术文化普及</a:t>
            </a:r>
          </a:p>
        </p:txBody>
      </p:sp>
      <p:sp>
        <p:nvSpPr>
          <p:cNvPr id="9" name="矩形 8"/>
          <p:cNvSpPr/>
          <p:nvPr/>
        </p:nvSpPr>
        <p:spPr>
          <a:xfrm>
            <a:off x="4003385" y="4472990"/>
            <a:ext cx="1980029" cy="106990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数据驱动文化设计</a:t>
            </a: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利用平台数据获取</a:t>
            </a:r>
            <a:endParaRPr lang="en-US" altLang="zh-CN" sz="1400" b="1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印品黑体" panose="00000500000000000000" pitchFamily="2" charset="-122"/>
                <a:ea typeface="印品黑体" panose="00000500000000000000" pitchFamily="2" charset="-122"/>
              </a:rPr>
              <a:t>用户喜好倾向进行设计</a:t>
            </a:r>
          </a:p>
        </p:txBody>
      </p:sp>
      <p:sp>
        <p:nvSpPr>
          <p:cNvPr id="11" name="矩形 10"/>
          <p:cNvSpPr/>
          <p:nvPr/>
        </p:nvSpPr>
        <p:spPr>
          <a:xfrm>
            <a:off x="6901383" y="1514800"/>
            <a:ext cx="4164721" cy="4163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占卜</a:t>
            </a:r>
            <a:r>
              <a:rPr lang="en-US" altLang="zh-CN" sz="1600" b="1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zh-CN" sz="1600" b="1" kern="100" dirty="0">
                <a:latin typeface="+mn-ea"/>
                <a:cs typeface="Times New Roman" panose="02020603050405020304" pitchFamily="18" charset="0"/>
              </a:rPr>
              <a:t>社交</a:t>
            </a: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indent="228600" algn="ctr">
              <a:lnSpc>
                <a:spcPct val="150000"/>
              </a:lnSpc>
              <a:spcAft>
                <a:spcPts val="0"/>
              </a:spcAft>
            </a:pPr>
            <a:endParaRPr lang="en-US" altLang="zh-CN" sz="1600" b="1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200" kern="100" dirty="0">
                <a:latin typeface="+mn-ea"/>
                <a:cs typeface="Times New Roman" panose="02020603050405020304" pitchFamily="18" charset="0"/>
              </a:rPr>
              <a:t>利用卜光心理治愈与引导，对用户心理能量形成周期数据增加用户粘性</a:t>
            </a:r>
            <a:r>
              <a:rPr lang="zh-CN" altLang="en-US" sz="12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200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1200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200" kern="100" dirty="0">
                <a:latin typeface="+mn-ea"/>
                <a:cs typeface="Times New Roman" panose="02020603050405020304" pitchFamily="18" charset="0"/>
              </a:rPr>
              <a:t>利用卜光植物与向好友分享占卜结果、可互赠能量等形成互动社区</a:t>
            </a:r>
            <a:r>
              <a:rPr lang="zh-CN" altLang="en-US" sz="12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200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1200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200" kern="100" dirty="0">
                <a:latin typeface="+mn-ea"/>
                <a:cs typeface="Times New Roman" panose="02020603050405020304" pitchFamily="18" charset="0"/>
              </a:rPr>
              <a:t>利用用户属性与内容为主打造</a:t>
            </a:r>
            <a:r>
              <a:rPr lang="en-US" altLang="zh-CN" sz="1200" kern="100" dirty="0">
                <a:latin typeface="+mn-ea"/>
                <a:cs typeface="Times New Roman" panose="02020603050405020304" pitchFamily="18" charset="0"/>
              </a:rPr>
              <a:t>KOC</a:t>
            </a:r>
            <a:r>
              <a:rPr lang="zh-CN" altLang="zh-CN" sz="1200" kern="100" dirty="0">
                <a:latin typeface="+mn-ea"/>
                <a:cs typeface="Times New Roman" panose="02020603050405020304" pitchFamily="18" charset="0"/>
              </a:rPr>
              <a:t>轻社交商城，引入占卜师与设计师，进行设计品牌入驻</a:t>
            </a:r>
            <a:r>
              <a:rPr lang="zh-CN" altLang="en-US" sz="1200" kern="100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1200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1200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1200" kern="100" dirty="0">
                <a:latin typeface="+mn-ea"/>
                <a:cs typeface="Times New Roman" panose="02020603050405020304" pitchFamily="18" charset="0"/>
              </a:rPr>
              <a:t>利用平台用户产生心理波动数据推荐相对应产品，设计更多符合用户需求产品。</a:t>
            </a:r>
            <a:endParaRPr lang="en-US" altLang="zh-CN" sz="1200" kern="100" dirty="0">
              <a:latin typeface="+mn-ea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zh-CN" altLang="zh-CN" sz="1400" kern="1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460435" y="2448038"/>
            <a:ext cx="4409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6460435" y="3269519"/>
            <a:ext cx="4409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6460435" y="4103920"/>
            <a:ext cx="4409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6460435" y="4925401"/>
            <a:ext cx="4409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4712410" y="1669317"/>
            <a:ext cx="6419416" cy="4763937"/>
          </a:xfrm>
          <a:prstGeom prst="roundRect">
            <a:avLst>
              <a:gd name="adj" fmla="val 6444"/>
            </a:avLst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263895" y="1269428"/>
            <a:ext cx="2884486" cy="4218115"/>
            <a:chOff x="1939134" y="816923"/>
            <a:chExt cx="3636061" cy="531717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5" t="6388" r="14630" b="17639"/>
            <a:stretch>
              <a:fillRect/>
            </a:stretch>
          </p:blipFill>
          <p:spPr>
            <a:xfrm rot="623436">
              <a:off x="2432344" y="816923"/>
              <a:ext cx="3142851" cy="5113338"/>
            </a:xfrm>
            <a:prstGeom prst="rect">
              <a:avLst/>
            </a:prstGeom>
          </p:spPr>
        </p:pic>
        <p:pic>
          <p:nvPicPr>
            <p:cNvPr id="1031" name="图片 10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46" t="7906" r="16403" b="17467"/>
            <a:stretch>
              <a:fillRect/>
            </a:stretch>
          </p:blipFill>
          <p:spPr>
            <a:xfrm>
              <a:off x="1939134" y="1111432"/>
              <a:ext cx="3141617" cy="5022668"/>
            </a:xfrm>
            <a:prstGeom prst="rect">
              <a:avLst/>
            </a:prstGeom>
          </p:spPr>
        </p:pic>
      </p:grpSp>
      <p:sp>
        <p:nvSpPr>
          <p:cNvPr id="3" name="矩形: 圆角 2"/>
          <p:cNvSpPr/>
          <p:nvPr/>
        </p:nvSpPr>
        <p:spPr>
          <a:xfrm>
            <a:off x="4858520" y="1415194"/>
            <a:ext cx="5383750" cy="1038493"/>
          </a:xfrm>
          <a:prstGeom prst="roundRect">
            <a:avLst/>
          </a:prstGeom>
          <a:solidFill>
            <a:schemeClr val="bg1"/>
          </a:solidFill>
          <a:ln>
            <a:solidFill>
              <a:srgbClr val="97F6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74643" y="1647515"/>
            <a:ext cx="5267627" cy="86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100" dirty="0">
                <a:cs typeface="+mn-ea"/>
                <a:sym typeface="+mn-lt"/>
              </a:rPr>
              <a:t>一款以</a:t>
            </a:r>
            <a:r>
              <a:rPr lang="zh-CN" altLang="en-US" sz="1200" b="1" dirty="0">
                <a:cs typeface="+mn-ea"/>
                <a:sym typeface="+mn-lt"/>
              </a:rPr>
              <a:t>“治愈系塔罗牌”</a:t>
            </a:r>
            <a:r>
              <a:rPr lang="zh-CN" altLang="en-US" sz="1100" dirty="0">
                <a:cs typeface="+mn-ea"/>
                <a:sym typeface="+mn-lt"/>
              </a:rPr>
              <a:t>为主要功能，结合“</a:t>
            </a:r>
            <a:r>
              <a:rPr lang="en-US" altLang="zh-CN" sz="1200" b="1" dirty="0">
                <a:cs typeface="+mn-ea"/>
                <a:sym typeface="+mn-lt"/>
              </a:rPr>
              <a:t>AR</a:t>
            </a:r>
            <a:r>
              <a:rPr lang="zh-CN" altLang="en-US" sz="1200" b="1" dirty="0">
                <a:cs typeface="+mn-ea"/>
                <a:sym typeface="+mn-lt"/>
              </a:rPr>
              <a:t>技术实现”捕光“互动情境以辅助塔罗占卜”</a:t>
            </a:r>
            <a:r>
              <a:rPr lang="zh-CN" altLang="en-US" sz="1100" dirty="0">
                <a:cs typeface="+mn-ea"/>
                <a:sym typeface="+mn-lt"/>
              </a:rPr>
              <a:t>的娱乐类</a:t>
            </a:r>
            <a:r>
              <a:rPr lang="en-US" altLang="zh-CN" sz="1100" dirty="0">
                <a:cs typeface="+mn-ea"/>
                <a:sym typeface="+mn-lt"/>
              </a:rPr>
              <a:t>APP</a:t>
            </a:r>
          </a:p>
          <a:p>
            <a:pPr lvl="0">
              <a:lnSpc>
                <a:spcPct val="150000"/>
              </a:lnSpc>
              <a:defRPr/>
            </a:pP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00966" y="854000"/>
            <a:ext cx="1459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spc="600" dirty="0">
                <a:ea typeface="微软雅黑" panose="020B0503020204020204" charset="-122"/>
                <a:cs typeface="+mn-ea"/>
                <a:sym typeface="+mn-lt"/>
              </a:rPr>
              <a:t>卜光</a:t>
            </a:r>
            <a:r>
              <a:rPr lang="en-US" altLang="zh-CN" sz="1600" b="1" spc="600" dirty="0">
                <a:ea typeface="微软雅黑" panose="020B0503020204020204" charset="-122"/>
                <a:cs typeface="+mn-ea"/>
                <a:sym typeface="+mn-lt"/>
              </a:rPr>
              <a:t>·</a:t>
            </a:r>
            <a:r>
              <a:rPr lang="zh-CN" altLang="en-US" sz="1600" b="1" spc="600" dirty="0">
                <a:ea typeface="微软雅黑" panose="020B0503020204020204" charset="-122"/>
                <a:cs typeface="+mn-ea"/>
                <a:sym typeface="+mn-lt"/>
              </a:rPr>
              <a:t>捕光</a:t>
            </a:r>
            <a:endParaRPr kumimoji="0" lang="zh-CN" altLang="en-US" sz="1600" b="1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66771" y="359641"/>
            <a:ext cx="1430180" cy="338554"/>
            <a:chOff x="1204840" y="331236"/>
            <a:chExt cx="1430180" cy="33855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231152" y="331236"/>
              <a:ext cx="1403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spc="300" dirty="0">
                  <a:ea typeface="微软雅黑" panose="020B0503020204020204" charset="-122"/>
                  <a:cs typeface="+mn-ea"/>
                  <a:sym typeface="+mn-lt"/>
                </a:rPr>
                <a:t>产品概述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45714" y="5569082"/>
            <a:ext cx="3314779" cy="289914"/>
            <a:chOff x="1466771" y="5986538"/>
            <a:chExt cx="5112776" cy="447168"/>
          </a:xfrm>
        </p:grpSpPr>
        <p:sp>
          <p:nvSpPr>
            <p:cNvPr id="21" name="矩形: 圆角 20"/>
            <p:cNvSpPr/>
            <p:nvPr/>
          </p:nvSpPr>
          <p:spPr>
            <a:xfrm>
              <a:off x="5518940" y="5986538"/>
              <a:ext cx="1060607" cy="43427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9AF0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2285304" y="5996600"/>
              <a:ext cx="765916" cy="43427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9AF0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3108683" y="5996601"/>
              <a:ext cx="1176763" cy="4342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9AF0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4376127" y="5988565"/>
              <a:ext cx="1060607" cy="4342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9AF0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矩形: 圆角 24"/>
            <p:cNvSpPr/>
            <p:nvPr/>
          </p:nvSpPr>
          <p:spPr>
            <a:xfrm>
              <a:off x="1466771" y="5999427"/>
              <a:ext cx="765916" cy="43427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9AF0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968292" y="5580134"/>
            <a:ext cx="49970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i="0" u="none" strike="noStrike" kern="1200" cap="none" normalizeH="0" baseline="0" noProof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新鲜        治愈       有趣且好看     探索自我        </a:t>
            </a:r>
            <a:r>
              <a:rPr kumimoji="0" lang="en-US" altLang="zh-CN" sz="1000" i="0" u="none" strike="noStrike" kern="1200" cap="none" normalizeH="0" baseline="0" noProof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AR</a:t>
            </a:r>
            <a:r>
              <a:rPr kumimoji="0" lang="zh-CN" altLang="en-US" sz="1000" i="0" u="none" strike="noStrike" kern="1200" cap="none" normalizeH="0" baseline="0" noProof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互动</a:t>
            </a:r>
            <a:endParaRPr kumimoji="0" lang="zh-CN" altLang="en-US" sz="1000" i="0" u="none" strike="noStrike" kern="1200" cap="none" normalizeH="0" baseline="0" noProof="0" dirty="0">
              <a:ln>
                <a:noFill/>
              </a:ln>
              <a:solidFill>
                <a:srgbClr val="12CC6B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71"/>
          <a:stretch>
            <a:fillRect/>
          </a:stretch>
        </p:blipFill>
        <p:spPr>
          <a:xfrm>
            <a:off x="4915211" y="424746"/>
            <a:ext cx="1274138" cy="8578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60207" y="2793889"/>
            <a:ext cx="5457088" cy="3361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100" b="1" dirty="0"/>
              <a:t>从塔罗占卜进入自我探索与自我疗愈的旅程，在时间和光的交汇点，遇见自己，遇见世界，遇见新生。</a:t>
            </a:r>
            <a:endParaRPr lang="en-US" altLang="zh-CN" sz="1100" b="1" dirty="0"/>
          </a:p>
          <a:p>
            <a:pPr>
              <a:lnSpc>
                <a:spcPct val="150000"/>
              </a:lnSpc>
            </a:pPr>
            <a:endParaRPr lang="zh-CN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100" dirty="0"/>
              <a:t>通过</a:t>
            </a:r>
            <a:r>
              <a:rPr lang="zh-CN" altLang="zh-CN" sz="1100" b="1" dirty="0"/>
              <a:t>虚拟现实技术</a:t>
            </a:r>
            <a:r>
              <a:rPr lang="zh-CN" altLang="zh-CN" sz="1100" dirty="0"/>
              <a:t>为“捕捉光”和塔罗占卜营造</a:t>
            </a:r>
            <a:r>
              <a:rPr lang="zh-CN" altLang="zh-CN" sz="1100" b="1" dirty="0"/>
              <a:t>身临其境的占卜体验</a:t>
            </a:r>
            <a:r>
              <a:rPr lang="zh-CN" altLang="zh-CN" sz="1100" dirty="0"/>
              <a:t>。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100" dirty="0"/>
              <a:t>通过</a:t>
            </a:r>
            <a:r>
              <a:rPr lang="en-US" altLang="zh-CN" sz="1100" b="1" dirty="0"/>
              <a:t>AR</a:t>
            </a:r>
            <a:r>
              <a:rPr lang="zh-CN" altLang="zh-CN" sz="1100" b="1" dirty="0"/>
              <a:t>手势互动</a:t>
            </a:r>
            <a:r>
              <a:rPr lang="zh-CN" altLang="zh-CN" sz="1100" dirty="0"/>
              <a:t>创造出</a:t>
            </a:r>
            <a:r>
              <a:rPr lang="zh-CN" altLang="zh-CN" sz="1100" b="1" dirty="0"/>
              <a:t>实体塔罗牌的真实感和仪式感</a:t>
            </a:r>
            <a:r>
              <a:rPr lang="zh-CN" altLang="zh-CN" sz="1100" dirty="0"/>
              <a:t>。</a:t>
            </a:r>
            <a:endParaRPr lang="en-US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100" dirty="0"/>
              <a:t>利用</a:t>
            </a:r>
            <a:r>
              <a:rPr lang="en-US" altLang="zh-CN" sz="1100" b="1" dirty="0"/>
              <a:t>AR</a:t>
            </a:r>
            <a:r>
              <a:rPr lang="zh-CN" altLang="zh-CN" sz="1100" b="1" dirty="0"/>
              <a:t>将</a:t>
            </a:r>
            <a:r>
              <a:rPr lang="zh-CN" altLang="en-US" sz="1100" b="1" dirty="0"/>
              <a:t> </a:t>
            </a:r>
            <a:r>
              <a:rPr lang="zh-CN" altLang="zh-CN" sz="1100" b="1" dirty="0"/>
              <a:t>“</a:t>
            </a:r>
            <a:r>
              <a:rPr lang="zh-CN" altLang="en-US" sz="1100" b="1" dirty="0"/>
              <a:t>捕捉</a:t>
            </a:r>
            <a:r>
              <a:rPr lang="zh-CN" altLang="zh-CN" sz="1100" b="1" dirty="0"/>
              <a:t>光”与塔罗文化</a:t>
            </a:r>
            <a:r>
              <a:rPr lang="zh-CN" altLang="zh-CN" sz="1100" dirty="0"/>
              <a:t>巧妙融合，提供</a:t>
            </a:r>
            <a:r>
              <a:rPr lang="zh-CN" altLang="zh-CN" sz="1100" b="1" dirty="0"/>
              <a:t>有趣、新鲜、治愈</a:t>
            </a:r>
            <a:r>
              <a:rPr lang="zh-CN" altLang="zh-CN" sz="1100" dirty="0"/>
              <a:t>的塔罗占卜玩法，让人们以一种</a:t>
            </a:r>
            <a:r>
              <a:rPr lang="zh-CN" altLang="zh-CN" sz="1100" u="sng" dirty="0"/>
              <a:t>更有趣的方式了解塔罗文化。</a:t>
            </a:r>
            <a:endParaRPr lang="en-US" altLang="zh-CN" sz="1100" u="sng" dirty="0"/>
          </a:p>
          <a:p>
            <a:pPr>
              <a:lnSpc>
                <a:spcPct val="150000"/>
              </a:lnSpc>
            </a:pPr>
            <a:endParaRPr lang="zh-CN" altLang="zh-CN" sz="11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100" dirty="0"/>
              <a:t>卜光将卡牌类游戏的核心功能用</a:t>
            </a:r>
            <a:r>
              <a:rPr lang="zh-CN" altLang="zh-CN" sz="1100" u="sng" dirty="0"/>
              <a:t>深度神经网络</a:t>
            </a:r>
            <a:r>
              <a:rPr lang="zh-CN" altLang="zh-CN" sz="1100" dirty="0"/>
              <a:t>实现，以给予用户沉浸流畅的交互体验。分析大量占卜师</a:t>
            </a:r>
            <a:r>
              <a:rPr lang="zh-CN" altLang="zh-CN" sz="1100" u="sng" dirty="0"/>
              <a:t>的卡牌解读数据，将心理学知识与神经网络</a:t>
            </a:r>
            <a:r>
              <a:rPr lang="zh-CN" altLang="zh-CN" sz="1100" dirty="0"/>
              <a:t>结合。采用</a:t>
            </a:r>
            <a:r>
              <a:rPr lang="en-US" altLang="zh-CN" sz="1100" u="sng" dirty="0" err="1"/>
              <a:t>ARKit</a:t>
            </a:r>
            <a:r>
              <a:rPr lang="zh-CN" altLang="zh-CN" sz="1100" u="sng" dirty="0"/>
              <a:t>并集合现代游戏引擎</a:t>
            </a:r>
            <a:r>
              <a:rPr lang="zh-CN" altLang="zh-CN" sz="1100" dirty="0"/>
              <a:t>的真实物理特效，创建流畅的交互动画与环境烘托，使用户无需携带卡牌就可获得以假乱真的真实交互体验，更易接近并沉浸于神秘的塔罗世界。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7875102" y="2246245"/>
            <a:ext cx="3190461" cy="3826252"/>
          </a:xfrm>
          <a:prstGeom prst="roundRect">
            <a:avLst>
              <a:gd name="adj" fmla="val 11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4484200" y="2260815"/>
            <a:ext cx="3190461" cy="3826252"/>
          </a:xfrm>
          <a:prstGeom prst="roundRect">
            <a:avLst>
              <a:gd name="adj" fmla="val 11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1093298" y="2246246"/>
            <a:ext cx="3190461" cy="3826252"/>
          </a:xfrm>
          <a:prstGeom prst="roundRect">
            <a:avLst>
              <a:gd name="adj" fmla="val 110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951309" y="2424895"/>
            <a:ext cx="2994992" cy="364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/>
              <a:t>3.</a:t>
            </a:r>
            <a:r>
              <a:rPr lang="zh-CN" altLang="zh-CN" sz="1400" b="1" dirty="0"/>
              <a:t>光照疗法</a:t>
            </a:r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1980</a:t>
            </a:r>
            <a:r>
              <a:rPr lang="zh-CN" altLang="zh-CN" sz="1050" dirty="0">
                <a:solidFill>
                  <a:schemeClr val="bg1">
                    <a:lumMod val="50000"/>
                  </a:schemeClr>
                </a:solidFill>
              </a:rPr>
              <a:t>年，精神病学家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Lewy </a:t>
            </a:r>
            <a:r>
              <a:rPr lang="zh-CN" altLang="zh-CN" sz="1050" dirty="0">
                <a:solidFill>
                  <a:schemeClr val="bg1">
                    <a:lumMod val="50000"/>
                  </a:schemeClr>
                </a:solidFill>
              </a:rPr>
              <a:t>等人首次发现了人类生物钟系统具备光感受特性。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1981 </a:t>
            </a:r>
            <a:r>
              <a:rPr lang="zh-CN" altLang="zh-CN" sz="1050" dirty="0">
                <a:solidFill>
                  <a:schemeClr val="bg1">
                    <a:lumMod val="50000"/>
                  </a:schemeClr>
                </a:solidFill>
              </a:rPr>
              <a:t>年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 Lewy </a:t>
            </a:r>
            <a:r>
              <a:rPr lang="zh-CN" altLang="zh-CN" sz="1050" dirty="0">
                <a:solidFill>
                  <a:schemeClr val="bg1">
                    <a:lumMod val="50000"/>
                  </a:schemeClr>
                </a:solidFill>
              </a:rPr>
              <a:t>采用延长日光光照，利用人工阳光开始治疗抑郁。从此，光疗治疗季节性抑郁开始兴起。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/>
              <a:t>在北美和欧洲，已积累了大量的光疗使用经验。目前已肯定光疗对抑郁症患者是一种有效的治疗方法。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zh-CN" sz="1100" dirty="0"/>
              <a:t>借助光可以缓解人们的负面情绪特性，</a:t>
            </a:r>
            <a:r>
              <a:rPr lang="zh-CN" altLang="zh-CN" sz="1100" u="sng" dirty="0"/>
              <a:t>结合</a:t>
            </a:r>
            <a:r>
              <a:rPr lang="en-US" altLang="zh-CN" sz="1100" u="sng" dirty="0"/>
              <a:t>AR</a:t>
            </a:r>
            <a:r>
              <a:rPr lang="zh-CN" altLang="zh-CN" sz="1100" u="sng" dirty="0"/>
              <a:t>技术将云养花朵嵌入</a:t>
            </a:r>
            <a:r>
              <a:rPr lang="en-US" altLang="zh-CN" sz="1100" u="sng" dirty="0"/>
              <a:t>APP</a:t>
            </a:r>
            <a:r>
              <a:rPr lang="zh-CN" altLang="zh-CN" sz="1100" u="sng" dirty="0"/>
              <a:t>，通过光＋塔罗对用户产生正向心理引导与负面情绪疏解。</a:t>
            </a:r>
          </a:p>
          <a:p>
            <a:pPr>
              <a:lnSpc>
                <a:spcPct val="150000"/>
              </a:lnSpc>
            </a:pPr>
            <a:endParaRPr lang="zh-CN" altLang="en-US" sz="1200" dirty="0"/>
          </a:p>
        </p:txBody>
      </p:sp>
      <p:sp>
        <p:nvSpPr>
          <p:cNvPr id="4" name="矩形 3"/>
          <p:cNvSpPr/>
          <p:nvPr/>
        </p:nvSpPr>
        <p:spPr>
          <a:xfrm>
            <a:off x="1192544" y="2491920"/>
            <a:ext cx="2945296" cy="286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/>
              <a:t>1.</a:t>
            </a:r>
            <a:r>
              <a:rPr lang="zh-CN" altLang="zh-CN" sz="1400" b="1" dirty="0"/>
              <a:t>心理解压需求环境</a:t>
            </a:r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zh-CN" altLang="zh-CN" sz="1050" dirty="0">
                <a:solidFill>
                  <a:schemeClr val="bg1">
                    <a:lumMod val="50000"/>
                  </a:schemeClr>
                </a:solidFill>
              </a:rPr>
              <a:t>《心理健康蓝皮书》显示，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88%</a:t>
            </a:r>
            <a:r>
              <a:rPr lang="zh-CN" altLang="zh-CN" sz="1050" dirty="0">
                <a:solidFill>
                  <a:schemeClr val="bg1">
                    <a:lumMod val="50000"/>
                  </a:schemeClr>
                </a:solidFill>
              </a:rPr>
              <a:t>的受访者认为心理健康工作重要，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74%</a:t>
            </a:r>
            <a:r>
              <a:rPr lang="zh-CN" altLang="zh-CN" sz="1050" dirty="0">
                <a:solidFill>
                  <a:schemeClr val="bg1">
                    <a:lumMod val="50000"/>
                  </a:schemeClr>
                </a:solidFill>
              </a:rPr>
              <a:t>的受访者认为获得心理咨询服务不便利，很多职业人群的心理需要重点关注与疏解。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/>
              <a:t>当今社会快节奏的生活方式使得很多人的产生了一定的生活</a:t>
            </a:r>
            <a:r>
              <a:rPr lang="zh-CN" altLang="zh-CN" sz="1100" u="sng" dirty="0"/>
              <a:t>心理压力无处缓解</a:t>
            </a:r>
            <a:r>
              <a:rPr lang="zh-CN" altLang="zh-CN" sz="1100" dirty="0"/>
              <a:t>，对心理健康造成了一定的影响。</a:t>
            </a:r>
            <a:endParaRPr lang="en-US" altLang="zh-CN" sz="1100" dirty="0"/>
          </a:p>
          <a:p>
            <a:pPr>
              <a:lnSpc>
                <a:spcPct val="150000"/>
              </a:lnSpc>
            </a:pPr>
            <a:r>
              <a:rPr lang="zh-CN" altLang="zh-CN" sz="1100" dirty="0"/>
              <a:t>解压引导类的游戏大多难以引导人们思考缓解心理压力。</a:t>
            </a:r>
          </a:p>
        </p:txBody>
      </p:sp>
      <p:sp>
        <p:nvSpPr>
          <p:cNvPr id="5" name="矩形 4"/>
          <p:cNvSpPr/>
          <p:nvPr/>
        </p:nvSpPr>
        <p:spPr>
          <a:xfrm>
            <a:off x="4782031" y="2382275"/>
            <a:ext cx="2763079" cy="3086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/>
              <a:t>2.</a:t>
            </a:r>
            <a:r>
              <a:rPr lang="zh-CN" altLang="zh-CN" sz="1400" b="1" dirty="0"/>
              <a:t>塔罗的正向指引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</a:rPr>
              <a:t>1888</a:t>
            </a: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年，承袭中古神秘学派的「金色曙光」在伦敦成立。他们将塔罗牌、占星术、卡巴拉密教与链金术再一次的结合，使的塔罗牌的理论系统更形完备。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/>
              <a:t>现今塔罗牌除了占卜实际生活层面，更强调占卜者的动机与内心的反应，</a:t>
            </a:r>
            <a:r>
              <a:rPr lang="zh-CN" altLang="en-US" sz="1050" u="sng" dirty="0"/>
              <a:t>作为一个“心灵的镜子”与“直指人心”的工具</a:t>
            </a:r>
            <a:r>
              <a:rPr lang="zh-CN" altLang="en-US" sz="1050" dirty="0"/>
              <a:t>。</a:t>
            </a:r>
            <a:endParaRPr lang="en-US" altLang="zh-CN" sz="1050" dirty="0"/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1100" dirty="0"/>
              <a:t>治愈系的塔罗牌占卜往往会给人更多</a:t>
            </a:r>
            <a:r>
              <a:rPr lang="zh-CN" altLang="zh-CN" sz="1100" u="sng" dirty="0"/>
              <a:t>心灵的力量</a:t>
            </a:r>
            <a:r>
              <a:rPr lang="zh-CN" altLang="zh-CN" sz="1100" dirty="0"/>
              <a:t>引导人们向前。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790407" y="362796"/>
            <a:ext cx="2198556" cy="338554"/>
            <a:chOff x="1204840" y="331236"/>
            <a:chExt cx="2198556" cy="338554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31151" y="331236"/>
              <a:ext cx="2172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微软雅黑" panose="020B0503020204020204" charset="-122"/>
                  <a:cs typeface="+mn-ea"/>
                  <a:sym typeface="+mn-lt"/>
                </a:rPr>
                <a:t>设计背景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85221" y="1485130"/>
            <a:ext cx="147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BCB54"/>
                </a:solidFill>
                <a:latin typeface="+mj-ea"/>
                <a:ea typeface="+mj-ea"/>
              </a:rPr>
              <a:t>治愈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657607" y="1485130"/>
            <a:ext cx="147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BCB54"/>
                </a:solidFill>
                <a:latin typeface="+mj-ea"/>
                <a:ea typeface="+mj-ea"/>
              </a:rPr>
              <a:t>塔罗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010405" y="1485130"/>
            <a:ext cx="147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BCB54"/>
                </a:solidFill>
                <a:latin typeface="+mj-ea"/>
                <a:ea typeface="+mj-ea"/>
              </a:rPr>
              <a:t>捕光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50195" y="1423575"/>
            <a:ext cx="58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588F8"/>
                </a:solidFill>
              </a:rPr>
              <a:t>+</a:t>
            </a:r>
            <a:endParaRPr lang="zh-CN" altLang="en-US" sz="2800" b="1" dirty="0">
              <a:solidFill>
                <a:srgbClr val="F588F8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6125" y="1423575"/>
            <a:ext cx="586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588F8"/>
                </a:solidFill>
              </a:rPr>
              <a:t>+</a:t>
            </a:r>
            <a:endParaRPr lang="zh-CN" altLang="en-US" sz="2800" b="1" dirty="0">
              <a:solidFill>
                <a:srgbClr val="F588F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03842" y="1789534"/>
            <a:ext cx="5685183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目前</a:t>
            </a:r>
            <a:r>
              <a:rPr lang="en-US" altLang="zh-CN" sz="1400" b="1" dirty="0"/>
              <a:t>:</a:t>
            </a:r>
          </a:p>
          <a:p>
            <a:pPr>
              <a:lnSpc>
                <a:spcPct val="150000"/>
              </a:lnSpc>
            </a:pPr>
            <a:r>
              <a:rPr lang="zh-CN" altLang="zh-CN" sz="1400" dirty="0"/>
              <a:t>视觉设计、界面设计和交互设计已初步完成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6</a:t>
            </a:r>
            <a:r>
              <a:rPr lang="zh-CN" altLang="zh-CN" sz="1400" b="1" dirty="0"/>
              <a:t>月</a:t>
            </a:r>
            <a:r>
              <a:rPr lang="en-US" altLang="zh-CN" sz="1400" b="1" dirty="0"/>
              <a:t>-7</a:t>
            </a:r>
            <a:r>
              <a:rPr lang="zh-CN" altLang="zh-CN" sz="1400" b="1" dirty="0"/>
              <a:t>月：方案优化</a:t>
            </a:r>
            <a:endParaRPr lang="zh-CN" altLang="zh-CN" sz="1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u="sng" dirty="0"/>
              <a:t>AR</a:t>
            </a:r>
            <a:r>
              <a:rPr lang="zh-CN" altLang="zh-CN" sz="1400" u="sng" dirty="0"/>
              <a:t>交互模块的深入研究和设计，增加信息传递和体验的丰富程度</a:t>
            </a:r>
            <a:endParaRPr lang="zh-CN" altLang="zh-CN" sz="1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/>
              <a:t>Swift</a:t>
            </a:r>
            <a:r>
              <a:rPr lang="zh-CN" altLang="zh-CN" sz="1400" dirty="0"/>
              <a:t>框架</a:t>
            </a:r>
            <a:r>
              <a:rPr lang="zh-CN" altLang="en-US" sz="1400" dirty="0"/>
              <a:t>搭建完善</a:t>
            </a:r>
            <a:endParaRPr lang="zh-CN" altLang="zh-CN" sz="1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/>
              <a:t>UI</a:t>
            </a:r>
            <a:r>
              <a:rPr lang="zh-CN" altLang="zh-CN" sz="1400" dirty="0"/>
              <a:t>界面完善调整、用户测试完善方案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b="1" dirty="0"/>
              <a:t>6</a:t>
            </a:r>
            <a:r>
              <a:rPr lang="zh-CN" altLang="zh-CN" sz="1400" b="1" dirty="0"/>
              <a:t>月</a:t>
            </a:r>
            <a:r>
              <a:rPr lang="en-US" altLang="zh-CN" sz="1400" b="1" dirty="0"/>
              <a:t>-9</a:t>
            </a:r>
            <a:r>
              <a:rPr lang="zh-CN" altLang="zh-CN" sz="1400" b="1" dirty="0"/>
              <a:t>月：技术研究：</a:t>
            </a:r>
            <a:endParaRPr lang="zh-CN" altLang="zh-CN" sz="1400" dirty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400" dirty="0"/>
              <a:t>增强现实模块实现</a:t>
            </a:r>
            <a:r>
              <a:rPr lang="zh-CN" altLang="en-US" sz="1400" dirty="0"/>
              <a:t>：</a:t>
            </a:r>
            <a:r>
              <a:rPr lang="zh-CN" altLang="zh-CN" sz="1400" dirty="0"/>
              <a:t>捕捉光、虚拟场景生成、</a:t>
            </a:r>
            <a:r>
              <a:rPr lang="en-US" altLang="zh-CN" sz="1400" dirty="0"/>
              <a:t>AR</a:t>
            </a:r>
            <a:r>
              <a:rPr lang="zh-CN" altLang="zh-CN" sz="1400" dirty="0"/>
              <a:t>牌阵占卜交互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400" dirty="0"/>
              <a:t>牌阵识别与智能解读实现</a:t>
            </a:r>
            <a:r>
              <a:rPr lang="zh-CN" altLang="en-US" sz="1400" dirty="0"/>
              <a:t>：</a:t>
            </a:r>
            <a:r>
              <a:rPr lang="zh-CN" altLang="zh-CN" sz="1400" dirty="0"/>
              <a:t>训练网络</a:t>
            </a:r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486780" y="614931"/>
            <a:ext cx="3218440" cy="338554"/>
            <a:chOff x="170688" y="331236"/>
            <a:chExt cx="3218440" cy="338554"/>
          </a:xfrm>
        </p:grpSpPr>
        <p:sp>
          <p:nvSpPr>
            <p:cNvPr id="5" name="文本框 4"/>
            <p:cNvSpPr txBox="1"/>
            <p:nvPr/>
          </p:nvSpPr>
          <p:spPr>
            <a:xfrm>
              <a:off x="170688" y="331236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团队组成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1231151" y="331236"/>
              <a:ext cx="2157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ea typeface="微软雅黑" panose="020B0503020204020204" charset="-122"/>
                  <a:cs typeface="+mn-ea"/>
                  <a:sym typeface="+mn-lt"/>
                </a:rPr>
                <a:t>后期项目规划</a:t>
              </a:r>
              <a:endParaRPr kumimoji="0" lang="zh-CN" altLang="en-US" sz="16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16200000">
            <a:off x="5567121" y="2056559"/>
            <a:ext cx="139889" cy="139889"/>
            <a:chOff x="5956111" y="3247187"/>
            <a:chExt cx="139889" cy="139889"/>
          </a:xfrm>
        </p:grpSpPr>
        <p:sp>
          <p:nvSpPr>
            <p:cNvPr id="9" name="椭圆 8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563221" y="2163478"/>
            <a:ext cx="139889" cy="877910"/>
            <a:chOff x="5956111" y="2509166"/>
            <a:chExt cx="139889" cy="877910"/>
          </a:xfrm>
        </p:grpSpPr>
        <p:cxnSp>
          <p:nvCxnSpPr>
            <p:cNvPr id="12" name="直接连接符 11"/>
            <p:cNvCxnSpPr>
              <a:stCxn id="10" idx="2"/>
              <a:endCxn id="14" idx="0"/>
            </p:cNvCxnSpPr>
            <p:nvPr/>
          </p:nvCxnSpPr>
          <p:spPr>
            <a:xfrm flipH="1">
              <a:off x="6023078" y="2509166"/>
              <a:ext cx="6877" cy="77396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565417" y="3041388"/>
            <a:ext cx="139889" cy="1621885"/>
            <a:chOff x="5956111" y="1765191"/>
            <a:chExt cx="139889" cy="1621885"/>
          </a:xfrm>
        </p:grpSpPr>
        <p:cxnSp>
          <p:nvCxnSpPr>
            <p:cNvPr id="16" name="直接连接符 15"/>
            <p:cNvCxnSpPr>
              <a:stCxn id="13" idx="4"/>
              <a:endCxn id="18" idx="0"/>
            </p:cNvCxnSpPr>
            <p:nvPr/>
          </p:nvCxnSpPr>
          <p:spPr>
            <a:xfrm flipH="1">
              <a:off x="6023078" y="1765191"/>
              <a:ext cx="782" cy="1517943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190397" y="1186602"/>
            <a:ext cx="4169115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BCB54"/>
                </a:solidFill>
              </a:rPr>
              <a:t>团队成员：</a:t>
            </a:r>
            <a:endParaRPr lang="en-US" altLang="zh-CN" b="1" dirty="0">
              <a:solidFill>
                <a:srgbClr val="0BCB54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0BCB5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/>
              <a:t>张金慧</a:t>
            </a:r>
            <a:r>
              <a:rPr lang="en-US" altLang="zh-CN" sz="1400" b="1" dirty="0"/>
              <a:t>—</a:t>
            </a:r>
            <a:r>
              <a:rPr lang="zh-CN" altLang="en-US" sz="1400" dirty="0"/>
              <a:t>浙江大学  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计算机科学技术学院</a:t>
            </a:r>
            <a:r>
              <a:rPr lang="en-US" altLang="zh-CN" sz="1400" dirty="0"/>
              <a:t>  </a:t>
            </a:r>
            <a:r>
              <a:rPr lang="zh-CN" altLang="en-US" sz="1400" dirty="0"/>
              <a:t>产品设计专业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b="1" dirty="0"/>
              <a:t>周依昕</a:t>
            </a:r>
            <a:r>
              <a:rPr lang="en-US" altLang="zh-CN" sz="1400" b="1" dirty="0"/>
              <a:t>—</a:t>
            </a:r>
            <a:r>
              <a:rPr lang="zh-CN" altLang="en-US" sz="1400" dirty="0"/>
              <a:t>浙江大学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计算机科学技术学院</a:t>
            </a:r>
            <a:r>
              <a:rPr lang="en-US" altLang="zh-CN" sz="1400" dirty="0"/>
              <a:t>  </a:t>
            </a:r>
            <a:r>
              <a:rPr lang="zh-CN" altLang="en-US" sz="1400" dirty="0"/>
              <a:t>产品设计专业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  <a:p>
            <a:pPr>
              <a:lnSpc>
                <a:spcPct val="150000"/>
              </a:lnSpc>
            </a:pPr>
            <a:r>
              <a:rPr lang="zh-CN" altLang="en-US" sz="1400" b="1" dirty="0"/>
              <a:t>徐   震</a:t>
            </a:r>
            <a:r>
              <a:rPr lang="en-US" altLang="zh-CN" sz="1400" b="1" dirty="0"/>
              <a:t>—</a:t>
            </a:r>
            <a:r>
              <a:rPr lang="zh-CN" altLang="en-US" sz="1400" dirty="0"/>
              <a:t>浙江大学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计算机科学技术学院  计算机科学技术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1400" b="1" dirty="0"/>
              <a:t>指导老师：</a:t>
            </a:r>
            <a:endParaRPr lang="en-US" altLang="zh-CN" sz="1400" b="1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张克俊（浙江大学 计算机科学与技术学院）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758109" y="761517"/>
          <a:ext cx="11018681" cy="5657037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402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5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3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5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0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2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8912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竞品分析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ED9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功能定位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C8E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主页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7BD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日签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7BD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12CC6B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洗牌动画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12CC6B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牌阵分类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B07BD7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界面风格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0212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问问塔罗</a:t>
                      </a: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50" b="1" spc="120" dirty="0">
                          <a:solidFill>
                            <a:srgbClr val="B07BD7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APP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占卜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交流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占卜师与用户中转付费链接平台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情感、运势、健康财富多个主题（先占卜牌阵再付费找占卜师解读）</a:t>
                      </a: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4个主功能区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抽牌洗牌</a:t>
                      </a:r>
                      <a:r>
                        <a:rPr lang="zh-CN" altLang="en-US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抽取</a:t>
                      </a: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打乱</a:t>
                      </a:r>
                      <a:r>
                        <a:rPr lang="en-US" altLang="zh-CN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+</a:t>
                      </a:r>
                      <a:r>
                        <a:rPr lang="zh-CN" altLang="en-US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切牌</a:t>
                      </a: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多个分类展开式牌阵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紫色神秘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颜色为紫色+黄色+光斑</a:t>
                      </a: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121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小奈塔罗屋</a:t>
                      </a: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1" spc="120" dirty="0">
                          <a:solidFill>
                            <a:srgbClr val="B07BD7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小程序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AI解读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多个板块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情感、运势、健康财富多个主题（直接</a:t>
                      </a:r>
                      <a:r>
                        <a:rPr lang="en-US" altLang="zh-CN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AI</a:t>
                      </a: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出占卜结果）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3个主功能区</a:t>
                      </a: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主页直接翻</a:t>
                      </a: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横向切牌</a:t>
                      </a:r>
                      <a:r>
                        <a:rPr lang="en-US" altLang="zh-CN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全界面打乱</a:t>
                      </a: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多个展开式牌阵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红紫色+蓝色</a:t>
                      </a: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67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占心</a:t>
                      </a: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50" b="1" spc="120" dirty="0">
                          <a:solidFill>
                            <a:srgbClr val="B07BD7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APP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50" b="0" spc="120" dirty="0" err="1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社区</a:t>
                      </a: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交流</a:t>
                      </a:r>
                      <a:r>
                        <a:rPr lang="en-US" altLang="zh-CN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情感、运势、健康财富多个主题（可付费占卜可</a:t>
                      </a:r>
                      <a:r>
                        <a:rPr lang="en-US" altLang="zh-CN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AI</a:t>
                      </a:r>
                      <a:r>
                        <a:rPr lang="zh-CN" altLang="en-US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出占卜结果，主要分析塔罗</a:t>
                      </a:r>
                      <a:r>
                        <a:rPr lang="en-US" altLang="zh-CN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pro</a:t>
                      </a:r>
                      <a:r>
                        <a:rPr lang="zh-CN" altLang="en-US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功能区）</a:t>
                      </a: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177800" marR="177800" marT="107950" marB="107950" anchor="ctr">
                    <a:lnL w="1270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4个主功能区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80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抽牌洗牌抽取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全界面打乱＋切牌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5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多个分类展开式牌阵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5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绿色+白色+黄色</a:t>
                      </a:r>
                    </a:p>
                  </a:txBody>
                  <a:tcPr marL="177800" marR="177800" marT="107950" marB="107950">
                    <a:lnL w="6350">
                      <a:noFill/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 descr="Screenshot_2020-05-18-15-37-53-53_9e7805a6f93c7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14" y="5215933"/>
            <a:ext cx="509905" cy="1133475"/>
          </a:xfrm>
          <a:prstGeom prst="rect">
            <a:avLst/>
          </a:prstGeom>
        </p:spPr>
      </p:pic>
      <p:pic>
        <p:nvPicPr>
          <p:cNvPr id="9" name="图片 8" descr="Screenshot_2020-05-18-15-29-08-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917" y="3721010"/>
            <a:ext cx="489585" cy="108902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219836" y="5439122"/>
            <a:ext cx="883920" cy="797560"/>
            <a:chOff x="6876" y="6391"/>
            <a:chExt cx="1392" cy="1256"/>
          </a:xfrm>
        </p:grpSpPr>
        <p:pic>
          <p:nvPicPr>
            <p:cNvPr id="10" name="图片 9" descr="Screenshot_2020-05-18-15-36-50-56_9e7805a6f93c7ab"/>
            <p:cNvPicPr>
              <a:picLocks noChangeAspect="1"/>
            </p:cNvPicPr>
            <p:nvPr/>
          </p:nvPicPr>
          <p:blipFill>
            <a:blip r:embed="rId6"/>
            <a:srcRect r="1331" b="16600"/>
            <a:stretch>
              <a:fillRect/>
            </a:stretch>
          </p:blipFill>
          <p:spPr>
            <a:xfrm flipH="1">
              <a:off x="6876" y="6391"/>
              <a:ext cx="667" cy="1256"/>
            </a:xfrm>
            <a:prstGeom prst="rect">
              <a:avLst/>
            </a:prstGeom>
          </p:spPr>
        </p:pic>
        <p:pic>
          <p:nvPicPr>
            <p:cNvPr id="11" name="图片 10" descr="Screenshot_2020-05-18-15-37-40-43_9e7805a6f93c7ab"/>
            <p:cNvPicPr>
              <a:picLocks noChangeAspect="1"/>
            </p:cNvPicPr>
            <p:nvPr/>
          </p:nvPicPr>
          <p:blipFill>
            <a:blip r:embed="rId7"/>
            <a:srcRect r="444" b="19509"/>
            <a:stretch>
              <a:fillRect/>
            </a:stretch>
          </p:blipFill>
          <p:spPr>
            <a:xfrm>
              <a:off x="7595" y="6391"/>
              <a:ext cx="673" cy="1213"/>
            </a:xfrm>
            <a:prstGeom prst="rect">
              <a:avLst/>
            </a:prstGeom>
          </p:spPr>
        </p:pic>
      </p:grpSp>
      <p:pic>
        <p:nvPicPr>
          <p:cNvPr id="13" name="图片 12" descr="Screenshot_2020-05-18-15-27-14-31_42206ac8a7e24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393815" y="1907437"/>
            <a:ext cx="462280" cy="1028700"/>
          </a:xfrm>
          <a:prstGeom prst="rect">
            <a:avLst/>
          </a:prstGeom>
        </p:spPr>
      </p:pic>
      <p:pic>
        <p:nvPicPr>
          <p:cNvPr id="14" name="图片 13" descr="Screenshot_2020-05-18-15-28-24-12_42206ac8a7e24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911975" y="1907437"/>
            <a:ext cx="462280" cy="1028700"/>
          </a:xfrm>
          <a:prstGeom prst="rect">
            <a:avLst/>
          </a:prstGeom>
        </p:spPr>
      </p:pic>
      <p:pic>
        <p:nvPicPr>
          <p:cNvPr id="15" name="图片 14" descr="Screenshot_2020-05-18-15-28-58-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471602" y="3745775"/>
            <a:ext cx="466090" cy="1039495"/>
          </a:xfrm>
          <a:prstGeom prst="rect">
            <a:avLst/>
          </a:prstGeom>
        </p:spPr>
      </p:pic>
      <p:pic>
        <p:nvPicPr>
          <p:cNvPr id="17" name="图片 16" descr="qq_pic_merged_15897884179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755" y="3910647"/>
            <a:ext cx="715645" cy="802005"/>
          </a:xfrm>
          <a:prstGeom prst="rect">
            <a:avLst/>
          </a:prstGeom>
        </p:spPr>
      </p:pic>
      <p:pic>
        <p:nvPicPr>
          <p:cNvPr id="18" name="图片 17" descr="qq_pic_merged_1589788435137"/>
          <p:cNvPicPr>
            <a:picLocks noChangeAspect="1"/>
          </p:cNvPicPr>
          <p:nvPr/>
        </p:nvPicPr>
        <p:blipFill rotWithShape="1">
          <a:blip r:embed="rId12"/>
          <a:srcRect b="20124"/>
          <a:stretch>
            <a:fillRect/>
          </a:stretch>
        </p:blipFill>
        <p:spPr>
          <a:xfrm>
            <a:off x="1133475" y="5280025"/>
            <a:ext cx="665480" cy="738505"/>
          </a:xfrm>
          <a:prstGeom prst="rect">
            <a:avLst/>
          </a:prstGeom>
        </p:spPr>
      </p:pic>
      <p:pic>
        <p:nvPicPr>
          <p:cNvPr id="19" name="图片 18" descr="qq_pic_merged_15897884499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755" y="1954371"/>
            <a:ext cx="679450" cy="1115060"/>
          </a:xfrm>
          <a:prstGeom prst="rect">
            <a:avLst/>
          </a:prstGeom>
        </p:spPr>
      </p:pic>
      <p:pic>
        <p:nvPicPr>
          <p:cNvPr id="21" name="图片 20" descr="Screenshot_2020-05-18-15-27-11-30_42206ac8a7e24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9085" y="1822347"/>
            <a:ext cx="538480" cy="1198880"/>
          </a:xfrm>
          <a:prstGeom prst="rect">
            <a:avLst/>
          </a:prstGeom>
        </p:spPr>
      </p:pic>
      <p:pic>
        <p:nvPicPr>
          <p:cNvPr id="22" name="图片 21" descr="Screenshot_2020-05-18-15-27-21-27_42206ac8a7e24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8050" y="1822347"/>
            <a:ext cx="538480" cy="1198880"/>
          </a:xfrm>
          <a:prstGeom prst="rect">
            <a:avLst/>
          </a:prstGeom>
        </p:spPr>
      </p:pic>
      <p:pic>
        <p:nvPicPr>
          <p:cNvPr id="23" name="图片 22" descr="Screenshot_2020-05-18-15-29-24-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4012" y="3753077"/>
            <a:ext cx="460375" cy="1024890"/>
          </a:xfrm>
          <a:prstGeom prst="rect">
            <a:avLst/>
          </a:prstGeom>
        </p:spPr>
      </p:pic>
      <p:pic>
        <p:nvPicPr>
          <p:cNvPr id="24" name="图片 23" descr="Screenshot_2020-05-18-15-29-22-6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12492" y="3753077"/>
            <a:ext cx="460375" cy="1024890"/>
          </a:xfrm>
          <a:prstGeom prst="rect">
            <a:avLst/>
          </a:prstGeom>
        </p:spPr>
      </p:pic>
      <p:pic>
        <p:nvPicPr>
          <p:cNvPr id="25" name="图片 24" descr="Screenshot_2020-05-18-15-35-52-63_9e7805a6f93c7ab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18791" y="5420707"/>
            <a:ext cx="374650" cy="834390"/>
          </a:xfrm>
          <a:prstGeom prst="rect">
            <a:avLst/>
          </a:prstGeom>
        </p:spPr>
      </p:pic>
      <p:pic>
        <p:nvPicPr>
          <p:cNvPr id="26" name="图片 25" descr="Screenshot_2020-05-18-15-35-39-70_9e7805a6f93c7ab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95676" y="5420707"/>
            <a:ext cx="374650" cy="834390"/>
          </a:xfrm>
          <a:prstGeom prst="rect">
            <a:avLst/>
          </a:prstGeom>
        </p:spPr>
      </p:pic>
      <p:pic>
        <p:nvPicPr>
          <p:cNvPr id="30" name="图片 29" descr="Screenshot_2020-05-18-15-29-18-0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78657" y="3807687"/>
            <a:ext cx="411480" cy="915670"/>
          </a:xfrm>
          <a:prstGeom prst="rect">
            <a:avLst/>
          </a:prstGeom>
        </p:spPr>
      </p:pic>
      <p:pic>
        <p:nvPicPr>
          <p:cNvPr id="32" name="图片 31" descr="Screenshot_2020-05-18-16-06-19-77_42206ac8a7e24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43439" y="1833777"/>
            <a:ext cx="528955" cy="1176020"/>
          </a:xfrm>
          <a:prstGeom prst="rect">
            <a:avLst/>
          </a:prstGeom>
        </p:spPr>
      </p:pic>
      <p:pic>
        <p:nvPicPr>
          <p:cNvPr id="33" name="图片 32" descr="Screenshot_2020-05-18-16-06-59-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33634" y="3793400"/>
            <a:ext cx="424180" cy="944245"/>
          </a:xfrm>
          <a:prstGeom prst="rect">
            <a:avLst/>
          </a:prstGeom>
        </p:spPr>
      </p:pic>
      <p:pic>
        <p:nvPicPr>
          <p:cNvPr id="34" name="图片 33" descr="Screenshot_2020-05-18-16-18-04-79_9e7805a6f93c7ab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86606" y="5389275"/>
            <a:ext cx="403225" cy="897255"/>
          </a:xfrm>
          <a:prstGeom prst="rect">
            <a:avLst/>
          </a:prstGeom>
        </p:spPr>
      </p:pic>
      <p:pic>
        <p:nvPicPr>
          <p:cNvPr id="35" name="图片 34" descr="Screenshot_2020-05-18-16-18-21-71_9e7805a6f93c7ab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24756" y="5398800"/>
            <a:ext cx="394335" cy="878205"/>
          </a:xfrm>
          <a:prstGeom prst="rect">
            <a:avLst/>
          </a:prstGeom>
        </p:spPr>
      </p:pic>
      <p:pic>
        <p:nvPicPr>
          <p:cNvPr id="39" name="图片 38" descr="Screenshot_2020-05-18-15-27-06-74_42206ac8a7e24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38682" y="1852510"/>
            <a:ext cx="511175" cy="113855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39436" y="204171"/>
            <a:ext cx="2464332" cy="337185"/>
            <a:chOff x="170688" y="331236"/>
            <a:chExt cx="2464332" cy="337185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231152" y="331236"/>
              <a:ext cx="14038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微软雅黑" panose="020B0503020204020204" charset="-122"/>
                  <a:cs typeface="+mn-ea"/>
                  <a:sym typeface="+mn-lt"/>
                </a:rPr>
                <a:t>竞品分析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70688" y="331236"/>
              <a:ext cx="114227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8ED90"/>
                  </a:solidFill>
                  <a:effectLst/>
                  <a:uLnTx/>
                  <a:uFillTx/>
                  <a:latin typeface="+mn-lt"/>
                  <a:ea typeface="微软雅黑" panose="020B0503020204020204" charset="-122"/>
                  <a:cs typeface="+mn-ea"/>
                  <a:sym typeface="+mn-lt"/>
                </a:rPr>
                <a:t>前期调研 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85410" y="935390"/>
          <a:ext cx="8839835" cy="534469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42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7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6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竞品分析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7BD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B07BD7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使用感受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语法偏向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7BD7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30" dirty="0">
                          <a:solidFill>
                            <a:srgbClr val="B07BD7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核心亮点</a:t>
                      </a:r>
                    </a:p>
                  </a:txBody>
                  <a:tcPr marL="177800" marR="177800" marT="107950" marB="107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896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问问塔罗</a:t>
                      </a: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APP</a:t>
                      </a: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运行流畅，架构清晰明了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日签解析界面好看。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语法偏向引导治愈系，更符合对人的心理引导方向</a:t>
                      </a:r>
                      <a:endParaRPr lang="zh-CN" altLang="en-US" sz="10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1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占卜日签为核心亮点</a:t>
                      </a:r>
                      <a:endParaRPr lang="zh-CN" altLang="en-US" sz="10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1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7759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小奈塔罗屋</a:t>
                      </a: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小程序功能分区完整，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牌面展开匹配部分，抽取时会展现，不太符合真实塔罗抽取情况，应该抽取时隐藏，展开含义再展开。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1270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匹配机制不够完善，会出现预言解释互相矛盾状况。且语言偏向较为偏激。</a:t>
                      </a:r>
                      <a:endParaRPr lang="zh-CN" altLang="en-US" sz="11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界面美观度为最大亮点，牌面为自主版权手绘，艺术感加分。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背景沉浸音乐会给人带入情景感觉</a:t>
                      </a:r>
                    </a:p>
                  </a:txBody>
                  <a:tcPr marL="177800" marR="177800" marT="107950" marB="107950" anchor="ctr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759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1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占心</a:t>
                      </a: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4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>
                      <a:noFill/>
                    </a:lnL>
                    <a:lnR w="1270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功能分区较多，界面较为杂乱。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分析侧重塔罗</a:t>
                      </a:r>
                      <a:r>
                        <a:rPr lang="en-US" altLang="zh-CN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pro</a:t>
                      </a:r>
                      <a:r>
                        <a:rPr lang="zh-CN" altLang="en-US" sz="1000" b="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功能分区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177800" marR="177800" marT="107950" marB="107950" anchor="ctr">
                    <a:lnL w="1270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匹配机制会出现重复语法，逻辑链接不太紧密，会出现牌面解析分割开的感觉。</a:t>
                      </a:r>
                      <a:endParaRPr lang="zh-CN" altLang="en-US" sz="11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spc="120" dirty="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优点：牌面解析的牌式会展开。</a:t>
                      </a:r>
                      <a:endParaRPr lang="zh-CN" altLang="en-US" sz="10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100" b="0" spc="120" dirty="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6350">
                      <a:noFill/>
                      <a:prstDash val="solid"/>
                    </a:lnL>
                    <a:lnR w="6350">
                      <a:noFill/>
                      <a:prstDash val="soli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" name="图片 16" descr="qq_pic_merged_1589788417913"/>
          <p:cNvPicPr>
            <a:picLocks noChangeAspect="1"/>
          </p:cNvPicPr>
          <p:nvPr/>
        </p:nvPicPr>
        <p:blipFill rotWithShape="1">
          <a:blip r:embed="rId4"/>
          <a:srcRect r="11564" b="9394"/>
          <a:stretch>
            <a:fillRect/>
          </a:stretch>
        </p:blipFill>
        <p:spPr>
          <a:xfrm>
            <a:off x="2118607" y="3789659"/>
            <a:ext cx="632885" cy="726659"/>
          </a:xfrm>
          <a:prstGeom prst="rect">
            <a:avLst/>
          </a:prstGeom>
        </p:spPr>
      </p:pic>
      <p:pic>
        <p:nvPicPr>
          <p:cNvPr id="18" name="图片 17" descr="qq_pic_merged_1589788435137"/>
          <p:cNvPicPr>
            <a:picLocks noChangeAspect="1"/>
          </p:cNvPicPr>
          <p:nvPr/>
        </p:nvPicPr>
        <p:blipFill rotWithShape="1">
          <a:blip r:embed="rId5"/>
          <a:srcRect l="4896" t="9282" r="1" b="26162"/>
          <a:stretch>
            <a:fillRect/>
          </a:stretch>
        </p:blipFill>
        <p:spPr>
          <a:xfrm>
            <a:off x="2072041" y="5325762"/>
            <a:ext cx="632885" cy="596848"/>
          </a:xfrm>
          <a:prstGeom prst="rect">
            <a:avLst/>
          </a:prstGeom>
        </p:spPr>
      </p:pic>
      <p:pic>
        <p:nvPicPr>
          <p:cNvPr id="19" name="图片 18" descr="qq_pic_merged_15897884499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619" y="1953282"/>
            <a:ext cx="679450" cy="111506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055061" y="240729"/>
            <a:ext cx="2464332" cy="337185"/>
            <a:chOff x="170688" y="331236"/>
            <a:chExt cx="2464332" cy="337185"/>
          </a:xfrm>
        </p:grpSpPr>
        <p:sp>
          <p:nvSpPr>
            <p:cNvPr id="2" name="文本框 1"/>
            <p:cNvSpPr txBox="1"/>
            <p:nvPr/>
          </p:nvSpPr>
          <p:spPr>
            <a:xfrm>
              <a:off x="170688" y="331236"/>
              <a:ext cx="1142271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8ED90"/>
                  </a:solidFill>
                  <a:effectLst/>
                  <a:uLnTx/>
                  <a:uFillTx/>
                  <a:latin typeface="+mn-lt"/>
                  <a:ea typeface="微软雅黑" panose="020B0503020204020204" charset="-122"/>
                  <a:cs typeface="+mn-ea"/>
                  <a:sym typeface="+mn-lt"/>
                </a:rPr>
                <a:t>前期调研 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1231152" y="331236"/>
              <a:ext cx="14038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微软雅黑" panose="020B0503020204020204" charset="-122"/>
                  <a:cs typeface="+mn-ea"/>
                  <a:sym typeface="+mn-lt"/>
                </a:rPr>
                <a:t>竞品分析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69526" y="0"/>
            <a:ext cx="47224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455920" y="2257757"/>
            <a:ext cx="4740662" cy="21056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/>
          <p:cNvSpPr/>
          <p:nvPr/>
        </p:nvSpPr>
        <p:spPr>
          <a:xfrm>
            <a:off x="5326180" y="3426176"/>
            <a:ext cx="106060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7852843" y="1580257"/>
            <a:ext cx="3934526" cy="8827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2092543" y="2682018"/>
            <a:ext cx="899071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070493" y="2682018"/>
            <a:ext cx="90603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4022180" y="2673982"/>
            <a:ext cx="106060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274011" y="2684845"/>
            <a:ext cx="765916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 rot="5400000">
            <a:off x="3384118" y="1392186"/>
            <a:ext cx="700192" cy="417697"/>
          </a:xfrm>
          <a:prstGeom prst="rightArrow">
            <a:avLst/>
          </a:prstGeom>
          <a:solidFill>
            <a:srgbClr val="9AF0B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80106" y="2265022"/>
            <a:ext cx="140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特征和需求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756671" y="349553"/>
            <a:ext cx="2464332" cy="338554"/>
            <a:chOff x="170688" y="331236"/>
            <a:chExt cx="2464332" cy="338554"/>
          </a:xfrm>
        </p:grpSpPr>
        <p:sp>
          <p:nvSpPr>
            <p:cNvPr id="17" name="文本框 16"/>
            <p:cNvSpPr txBox="1"/>
            <p:nvPr/>
          </p:nvSpPr>
          <p:spPr>
            <a:xfrm>
              <a:off x="170688" y="331236"/>
              <a:ext cx="114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38ED90"/>
                  </a:solidFill>
                  <a:ea typeface="微软雅黑" panose="020B0503020204020204" charset="-122"/>
                  <a:cs typeface="+mn-ea"/>
                  <a:sym typeface="+mn-lt"/>
                </a:rPr>
                <a:t>用户细分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8ED90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204840" y="396341"/>
              <a:ext cx="0" cy="208344"/>
            </a:xfrm>
            <a:prstGeom prst="line">
              <a:avLst/>
            </a:prstGeom>
            <a:ln w="38100">
              <a:solidFill>
                <a:srgbClr val="B07B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231152" y="331236"/>
              <a:ext cx="1403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微软雅黑" panose="020B0503020204020204" charset="-122"/>
                  <a:cs typeface="+mn-ea"/>
                  <a:sym typeface="+mn-lt"/>
                </a:rPr>
                <a:t>需求分析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045958" y="1010307"/>
            <a:ext cx="1403868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用户大数据</a:t>
            </a:r>
            <a:endParaRPr kumimoji="0" lang="en-US" altLang="zh-CN" sz="14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ea typeface="微软雅黑" panose="020B0503020204020204" charset="-122"/>
                <a:cs typeface="+mn-ea"/>
                <a:sym typeface="+mn-lt"/>
              </a:rPr>
              <a:t>用户调研</a:t>
            </a:r>
            <a:endParaRPr kumimoji="0" lang="zh-CN" altLang="en-US" sz="1400" b="1" i="0" u="none" strike="noStrike" kern="1200" cap="none" normalizeH="0" baseline="0" noProof="0" dirty="0">
              <a:ln>
                <a:noFill/>
              </a:ln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852843" y="2943304"/>
            <a:ext cx="3934526" cy="8827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7852843" y="4332234"/>
            <a:ext cx="3934526" cy="8827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052051" y="1710499"/>
            <a:ext cx="622224" cy="622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055395" y="3086681"/>
            <a:ext cx="622224" cy="622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052051" y="4462476"/>
            <a:ext cx="622224" cy="6222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/>
          <p:cNvSpPr/>
          <p:nvPr/>
        </p:nvSpPr>
        <p:spPr>
          <a:xfrm>
            <a:off x="2092544" y="3436238"/>
            <a:ext cx="765916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/>
          <p:cNvSpPr/>
          <p:nvPr/>
        </p:nvSpPr>
        <p:spPr>
          <a:xfrm>
            <a:off x="2932042" y="3436238"/>
            <a:ext cx="118636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4191991" y="3428202"/>
            <a:ext cx="106060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/>
          <p:cNvSpPr/>
          <p:nvPr/>
        </p:nvSpPr>
        <p:spPr>
          <a:xfrm>
            <a:off x="1274011" y="3439065"/>
            <a:ext cx="765916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389745" y="3491008"/>
            <a:ext cx="4997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normalizeH="0" baseline="0" noProof="0" dirty="0">
                <a:ln>
                  <a:noFill/>
                </a:ln>
                <a:solidFill>
                  <a:srgbClr val="C507CA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新鲜         治愈         有趣且好看       探索自我           </a:t>
            </a:r>
            <a:r>
              <a:rPr kumimoji="0" lang="en-US" altLang="zh-CN" sz="1400" b="1" i="0" u="none" strike="noStrike" kern="1200" cap="none" normalizeH="0" baseline="0" noProof="0" dirty="0">
                <a:ln>
                  <a:noFill/>
                </a:ln>
                <a:solidFill>
                  <a:srgbClr val="C507CA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AR</a:t>
            </a:r>
            <a:r>
              <a:rPr kumimoji="0" lang="zh-CN" altLang="en-US" sz="1400" b="1" i="0" u="none" strike="noStrike" kern="1200" cap="none" normalizeH="0" baseline="0" noProof="0" dirty="0">
                <a:ln>
                  <a:noFill/>
                </a:ln>
                <a:solidFill>
                  <a:srgbClr val="C507CA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互动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343586" y="3973434"/>
            <a:ext cx="140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产品核心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059544" y="4628452"/>
            <a:ext cx="979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丁深入</a:t>
            </a:r>
          </a:p>
        </p:txBody>
      </p:sp>
      <p:sp>
        <p:nvSpPr>
          <p:cNvPr id="45" name="矩形 44"/>
          <p:cNvSpPr/>
          <p:nvPr/>
        </p:nvSpPr>
        <p:spPr>
          <a:xfrm>
            <a:off x="8681768" y="4522003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200" dirty="0">
                <a:cs typeface="+mn-ea"/>
                <a:sym typeface="+mn-lt"/>
              </a:rPr>
              <a:t>塔罗占卜和占星爱好者 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62924" y="4743437"/>
            <a:ext cx="3604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1100" dirty="0">
                <a:solidFill>
                  <a:srgbClr val="12CC6B"/>
                </a:solidFill>
                <a:cs typeface="+mn-ea"/>
                <a:sym typeface="+mn-lt"/>
              </a:rPr>
              <a:t>疏解疑惑    辅助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占星   视觉美观     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2CC6B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lvl="0"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实体触摸</a:t>
            </a:r>
            <a:r>
              <a:rPr lang="zh-CN" altLang="en-US" sz="1100" dirty="0">
                <a:solidFill>
                  <a:srgbClr val="12CC6B"/>
                </a:solidFill>
                <a:ea typeface="微软雅黑" panose="020B0503020204020204" charset="-122"/>
                <a:cs typeface="+mn-ea"/>
                <a:sym typeface="+mn-lt"/>
              </a:rPr>
              <a:t>的仪式感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2CC6B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076720" y="1902471"/>
            <a:ext cx="979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prstClr val="black"/>
                </a:solidFill>
                <a:ea typeface="微软雅黑" panose="020B0503020204020204" charset="-122"/>
                <a:cs typeface="+mn-ea"/>
                <a:sym typeface="+mn-lt"/>
              </a:rPr>
              <a:t>陈好奇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24822" y="1796022"/>
            <a:ext cx="1766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200" dirty="0">
                <a:cs typeface="+mn-ea"/>
                <a:sym typeface="+mn-lt"/>
              </a:rPr>
              <a:t>富有好奇心的年轻女生 </a:t>
            </a:r>
          </a:p>
        </p:txBody>
      </p:sp>
      <p:sp>
        <p:nvSpPr>
          <p:cNvPr id="50" name="矩形 49"/>
          <p:cNvSpPr/>
          <p:nvPr/>
        </p:nvSpPr>
        <p:spPr>
          <a:xfrm>
            <a:off x="8681768" y="3137459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200" dirty="0">
                <a:cs typeface="+mn-ea"/>
                <a:sym typeface="+mn-lt"/>
              </a:rPr>
              <a:t>工作学业压力大的青年群体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34149" y="2036191"/>
            <a:ext cx="29933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dirty="0">
                <a:solidFill>
                  <a:srgbClr val="12CC6B"/>
                </a:solidFill>
                <a:ea typeface="微软雅黑" panose="020B0503020204020204" charset="-122"/>
                <a:cs typeface="+mn-ea"/>
                <a:sym typeface="+mn-lt"/>
              </a:rPr>
              <a:t>感情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指引    人际关系   探索认知自我     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2CC6B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社交娱乐话题</a:t>
            </a:r>
          </a:p>
        </p:txBody>
      </p:sp>
      <p:sp>
        <p:nvSpPr>
          <p:cNvPr id="52" name="矩形: 圆角 51"/>
          <p:cNvSpPr/>
          <p:nvPr/>
        </p:nvSpPr>
        <p:spPr>
          <a:xfrm>
            <a:off x="5128437" y="2686487"/>
            <a:ext cx="1480527" cy="4342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9AF0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89745" y="2736788"/>
            <a:ext cx="530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年轻       疏解情绪     放松娱乐       疑惑指引       实体触摸仪式感</a:t>
            </a:r>
          </a:p>
        </p:txBody>
      </p:sp>
      <p:cxnSp>
        <p:nvCxnSpPr>
          <p:cNvPr id="4" name="直接连接符 3"/>
          <p:cNvCxnSpPr>
            <a:stCxn id="9" idx="2"/>
            <a:endCxn id="32" idx="0"/>
          </p:cNvCxnSpPr>
          <p:nvPr/>
        </p:nvCxnSpPr>
        <p:spPr>
          <a:xfrm>
            <a:off x="1656969" y="3119124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504694" y="3108261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525365" y="3106235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619244" y="3116297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886069" y="3116297"/>
            <a:ext cx="0" cy="319941"/>
          </a:xfrm>
          <a:prstGeom prst="line">
            <a:avLst/>
          </a:prstGeom>
          <a:ln w="28575">
            <a:solidFill>
              <a:srgbClr val="38ED9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241637" y="1135912"/>
            <a:ext cx="140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目标用户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048669" y="3251332"/>
            <a:ext cx="979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>
                <a:solidFill>
                  <a:prstClr val="black"/>
                </a:solidFill>
                <a:ea typeface="微软雅黑" panose="020B0503020204020204" charset="-122"/>
                <a:cs typeface="+mn-ea"/>
                <a:sym typeface="+mn-lt"/>
              </a:rPr>
              <a:t>赵放松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692485" y="3382189"/>
            <a:ext cx="29933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2CC6B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ea"/>
                <a:sym typeface="+mn-lt"/>
              </a:rPr>
              <a:t>放松娱乐身心    </a:t>
            </a:r>
            <a:r>
              <a:rPr lang="zh-CN" altLang="en-US" sz="1100" dirty="0">
                <a:solidFill>
                  <a:srgbClr val="12CC6B"/>
                </a:solidFill>
                <a:cs typeface="+mn-ea"/>
                <a:sym typeface="+mn-lt"/>
              </a:rPr>
              <a:t>释放压力         </a:t>
            </a:r>
            <a:endParaRPr lang="en-US" altLang="zh-CN" sz="1100" dirty="0">
              <a:solidFill>
                <a:srgbClr val="12CC6B"/>
              </a:solidFill>
              <a:cs typeface="+mn-ea"/>
              <a:sym typeface="+mn-lt"/>
            </a:endParaRPr>
          </a:p>
          <a:p>
            <a:pPr lvl="0">
              <a:defRPr/>
            </a:pPr>
            <a:r>
              <a:rPr lang="zh-CN" altLang="en-US" sz="1100" dirty="0">
                <a:solidFill>
                  <a:srgbClr val="12CC6B"/>
                </a:solidFill>
                <a:cs typeface="+mn-ea"/>
                <a:sym typeface="+mn-lt"/>
              </a:rPr>
              <a:t>偶尔指引迷茫                      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2CC6B"/>
              </a:solidFill>
              <a:effectLst/>
              <a:uLnTx/>
              <a:uFillTx/>
              <a:latin typeface="+mn-lt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4023" y="4516390"/>
            <a:ext cx="5808486" cy="2143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200" b="1" kern="100" dirty="0">
                <a:solidFill>
                  <a:srgbClr val="E616A2"/>
                </a:solidFill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运用游戏化的设计风格</a:t>
            </a:r>
            <a:endParaRPr lang="en-US" altLang="zh-CN" sz="1200" b="1" kern="100" dirty="0">
              <a:solidFill>
                <a:srgbClr val="E616A2"/>
              </a:solidFill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100" kern="100" dirty="0"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采用活泼的视觉形象、明亮强对比度的色彩。</a:t>
            </a:r>
            <a:endParaRPr lang="en-US" altLang="zh-CN" sz="1100" kern="100" dirty="0"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100" kern="100" dirty="0"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1200" b="1" kern="100" dirty="0">
                <a:solidFill>
                  <a:srgbClr val="E616A2"/>
                </a:solidFill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AR</a:t>
            </a:r>
            <a:r>
              <a:rPr lang="zh-CN" altLang="en-US" sz="1200" b="1" kern="100" dirty="0">
                <a:solidFill>
                  <a:srgbClr val="E616A2"/>
                </a:solidFill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互动</a:t>
            </a:r>
            <a:endParaRPr lang="en-US" altLang="zh-CN" sz="1200" b="1" kern="100" dirty="0">
              <a:solidFill>
                <a:srgbClr val="E616A2"/>
              </a:solidFill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100" kern="100" dirty="0"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更沉浸的模拟体验</a:t>
            </a:r>
            <a:endParaRPr lang="en-US" altLang="zh-CN" sz="1100" kern="100" dirty="0"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100" kern="100" dirty="0"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满足塔罗爱好者对于实体塔罗牌的偏爱和仪式感</a:t>
            </a:r>
            <a:endParaRPr lang="en-US" altLang="zh-CN" sz="1100" kern="100" dirty="0"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100" kern="100" dirty="0">
                <a:effectLst/>
                <a:latin typeface="等线" panose="02010600030101010101" pitchFamily="2" charset="-122"/>
                <a:ea typeface="微软雅黑" panose="020B0503020204020204" charset="-122"/>
                <a:cs typeface="Times New Roman" panose="02020603050405020304" pitchFamily="18" charset="0"/>
              </a:rPr>
              <a:t>为大型牌阵提供无限空间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endParaRPr lang="en-US" altLang="zh-CN" sz="1100" kern="100" dirty="0">
              <a:effectLst/>
              <a:latin typeface="等线" panose="02010600030101010101" pitchFamily="2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874" y="575540"/>
            <a:ext cx="2636901" cy="5706920"/>
          </a:xfrm>
          <a:prstGeom prst="roundRect">
            <a:avLst>
              <a:gd name="adj" fmla="val 4411"/>
            </a:avLst>
          </a:prstGeom>
        </p:spPr>
      </p:pic>
      <p:sp>
        <p:nvSpPr>
          <p:cNvPr id="60" name="椭圆 59"/>
          <p:cNvSpPr/>
          <p:nvPr/>
        </p:nvSpPr>
        <p:spPr>
          <a:xfrm>
            <a:off x="2579668" y="2370857"/>
            <a:ext cx="1991567" cy="1967680"/>
          </a:xfrm>
          <a:prstGeom prst="ellipse">
            <a:avLst/>
          </a:prstGeom>
          <a:solidFill>
            <a:srgbClr val="BBE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1" t="37802" r="32108" b="14444"/>
          <a:stretch>
            <a:fillRect/>
          </a:stretch>
        </p:blipFill>
        <p:spPr>
          <a:xfrm>
            <a:off x="2501684" y="2107821"/>
            <a:ext cx="1807190" cy="25443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66051" y="1067477"/>
            <a:ext cx="989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首页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53946" y="1034655"/>
            <a:ext cx="666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047909" y="2515931"/>
            <a:ext cx="1028635" cy="139889"/>
            <a:chOff x="5067365" y="3247187"/>
            <a:chExt cx="1028635" cy="139889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067365" y="3317132"/>
              <a:ext cx="934601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051535" y="2443608"/>
            <a:ext cx="1556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卜光植物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73281" y="2654297"/>
            <a:ext cx="4324823" cy="54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植物以不同的呈现状态，对用户的“占卜深入程度”和“活跃度”进行反馈根据卜光能量的积累，植物随之生长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085507" y="1459113"/>
            <a:ext cx="4312597" cy="52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集合了“牌阵”“日签”“我的”功能入口，以一种轻量和治愈的设计风格吸引用户留存和深入探索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6828334" y="2441663"/>
            <a:ext cx="1723549" cy="256792"/>
          </a:xfrm>
          <a:prstGeom prst="roundRect">
            <a:avLst>
              <a:gd name="adj" fmla="val 50000"/>
            </a:avLst>
          </a:prstGeom>
          <a:noFill/>
          <a:ln>
            <a:solidFill>
              <a:srgbClr val="38E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355020" y="2336550"/>
            <a:ext cx="4063252" cy="353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0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用“光”来记录每一次占卜     </a:t>
            </a:r>
            <a:r>
              <a:rPr lang="zh-CN" altLang="en-US" sz="9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植物是</a:t>
            </a:r>
            <a:r>
              <a:rPr lang="en-US" altLang="zh-CN" sz="9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9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捕</a:t>
            </a:r>
            <a:r>
              <a:rPr lang="en-US" altLang="zh-CN" sz="9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900" dirty="0">
                <a:solidFill>
                  <a:srgbClr val="12CC6B"/>
                </a:solidFill>
                <a:latin typeface="微软雅黑" panose="020B0503020204020204" charset="-122"/>
                <a:ea typeface="微软雅黑" panose="020B0503020204020204" charset="-122"/>
              </a:rPr>
              <a:t>光的载体</a:t>
            </a:r>
            <a:endParaRPr lang="zh-CN" altLang="en-US" sz="1000" dirty="0">
              <a:solidFill>
                <a:srgbClr val="12CC6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rot="10800000">
            <a:off x="1446117" y="1197588"/>
            <a:ext cx="559396" cy="139889"/>
            <a:chOff x="5536604" y="3247187"/>
            <a:chExt cx="559396" cy="139889"/>
          </a:xfrm>
        </p:grpSpPr>
        <p:cxnSp>
          <p:nvCxnSpPr>
            <p:cNvPr id="23" name="直接连接符 22"/>
            <p:cNvCxnSpPr/>
            <p:nvPr/>
          </p:nvCxnSpPr>
          <p:spPr>
            <a:xfrm rot="10800000" flipH="1" flipV="1">
              <a:off x="5536604" y="3317131"/>
              <a:ext cx="465361" cy="1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69135" y="1140574"/>
            <a:ext cx="13118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</a:rPr>
              <a:t>强化产品认知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6027125" y="3201351"/>
            <a:ext cx="3430919" cy="1681188"/>
            <a:chOff x="6064233" y="2979188"/>
            <a:chExt cx="4217170" cy="206646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26" b="29930"/>
            <a:stretch>
              <a:fillRect/>
            </a:stretch>
          </p:blipFill>
          <p:spPr>
            <a:xfrm>
              <a:off x="6064233" y="2979188"/>
              <a:ext cx="2004072" cy="2066460"/>
            </a:xfrm>
            <a:prstGeom prst="rect">
              <a:avLst/>
            </a:prstGeom>
          </p:spPr>
        </p:pic>
        <p:grpSp>
          <p:nvGrpSpPr>
            <p:cNvPr id="35" name="组合 34"/>
            <p:cNvGrpSpPr/>
            <p:nvPr/>
          </p:nvGrpSpPr>
          <p:grpSpPr>
            <a:xfrm>
              <a:off x="8277331" y="3059608"/>
              <a:ext cx="2004072" cy="1970908"/>
              <a:chOff x="8093018" y="1603315"/>
              <a:chExt cx="3168763" cy="3116325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29" b="29930"/>
              <a:stretch>
                <a:fillRect/>
              </a:stretch>
            </p:blipFill>
            <p:spPr>
              <a:xfrm>
                <a:off x="8093018" y="1603315"/>
                <a:ext cx="3168763" cy="3116325"/>
              </a:xfrm>
              <a:prstGeom prst="rect">
                <a:avLst/>
              </a:prstGeom>
            </p:spPr>
          </p:pic>
          <p:sp>
            <p:nvSpPr>
              <p:cNvPr id="37" name="椭圆 36"/>
              <p:cNvSpPr/>
              <p:nvPr/>
            </p:nvSpPr>
            <p:spPr>
              <a:xfrm>
                <a:off x="8448674" y="1962150"/>
                <a:ext cx="2457450" cy="2457450"/>
              </a:xfrm>
              <a:prstGeom prst="ellipse">
                <a:avLst/>
              </a:prstGeom>
              <a:solidFill>
                <a:srgbClr val="BBE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8" name="图片 3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1" t="37802" r="32108" b="14444"/>
              <a:stretch>
                <a:fillRect/>
              </a:stretch>
            </p:blipFill>
            <p:spPr>
              <a:xfrm>
                <a:off x="8359718" y="1662112"/>
                <a:ext cx="2171700" cy="3057526"/>
              </a:xfrm>
              <a:prstGeom prst="rect">
                <a:avLst/>
              </a:prstGeom>
            </p:spPr>
          </p:pic>
        </p:grpSp>
        <p:cxnSp>
          <p:nvCxnSpPr>
            <p:cNvPr id="40" name="直接连接符 39"/>
            <p:cNvCxnSpPr/>
            <p:nvPr/>
          </p:nvCxnSpPr>
          <p:spPr>
            <a:xfrm flipV="1">
              <a:off x="9724012" y="3158325"/>
              <a:ext cx="0" cy="128227"/>
            </a:xfrm>
            <a:prstGeom prst="line">
              <a:avLst/>
            </a:prstGeom>
            <a:ln w="28575">
              <a:solidFill>
                <a:srgbClr val="C410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9789673" y="3215635"/>
              <a:ext cx="89140" cy="104649"/>
            </a:xfrm>
            <a:prstGeom prst="line">
              <a:avLst/>
            </a:prstGeom>
            <a:ln w="28575">
              <a:solidFill>
                <a:srgbClr val="C410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9826517" y="3391200"/>
              <a:ext cx="106393" cy="1"/>
            </a:xfrm>
            <a:prstGeom prst="line">
              <a:avLst/>
            </a:prstGeom>
            <a:ln w="28575">
              <a:solidFill>
                <a:srgbClr val="C410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5047909" y="5486594"/>
            <a:ext cx="1097433" cy="139889"/>
            <a:chOff x="4998567" y="3247187"/>
            <a:chExt cx="1097433" cy="139889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4998567" y="3317132"/>
              <a:ext cx="1003399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5956111" y="3247187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989081" y="3283134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6167819" y="5437398"/>
            <a:ext cx="1556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/>
              <a:t>光能涨潮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6051535" y="698866"/>
            <a:ext cx="1467578" cy="323307"/>
            <a:chOff x="6829743" y="5723173"/>
            <a:chExt cx="2147036" cy="472991"/>
          </a:xfrm>
        </p:grpSpPr>
        <p:sp>
          <p:nvSpPr>
            <p:cNvPr id="52" name="矩形: 圆角 51"/>
            <p:cNvSpPr/>
            <p:nvPr/>
          </p:nvSpPr>
          <p:spPr>
            <a:xfrm>
              <a:off x="6829743" y="5723173"/>
              <a:ext cx="2147036" cy="4729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61" t="82311" r="12987" b="11742"/>
            <a:stretch>
              <a:fillRect/>
            </a:stretch>
          </p:blipFill>
          <p:spPr>
            <a:xfrm>
              <a:off x="7066269" y="5749219"/>
              <a:ext cx="1810395" cy="331663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06" y="408189"/>
            <a:ext cx="2975885" cy="594359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6108950" y="5643891"/>
            <a:ext cx="4324823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</a:rPr>
              <a:t>“潮”的涨落代表着“卜光能量”获取的积累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55" y="1348926"/>
            <a:ext cx="1924263" cy="4164590"/>
          </a:xfrm>
          <a:prstGeom prst="roundRect">
            <a:avLst>
              <a:gd name="adj" fmla="val 10357"/>
            </a:avLst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565" y="1348926"/>
            <a:ext cx="1924263" cy="4164590"/>
          </a:xfrm>
          <a:prstGeom prst="roundRect">
            <a:avLst>
              <a:gd name="adj" fmla="val 10357"/>
            </a:avLst>
          </a:prstGeom>
        </p:spPr>
      </p:pic>
      <p:sp>
        <p:nvSpPr>
          <p:cNvPr id="20" name="文本框 19"/>
          <p:cNvSpPr txBox="1"/>
          <p:nvPr/>
        </p:nvSpPr>
        <p:spPr>
          <a:xfrm>
            <a:off x="879486" y="5760585"/>
            <a:ext cx="1765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主页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能量捕获提示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23710" y="5784939"/>
            <a:ext cx="2004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收取卜光能量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——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反馈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47001" y="5784938"/>
            <a:ext cx="1858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满潮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—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即可解锁新牌阵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738152" y="5812330"/>
            <a:ext cx="150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新牌阵解锁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000699" y="5822139"/>
            <a:ext cx="1505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</a:rPr>
              <a:t>已拥有牌阵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</a:rPr>
              <a:t>+1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23312" y="6133879"/>
            <a:ext cx="20040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14DE74"/>
                </a:solidFill>
              </a:rPr>
              <a:t>植物生长</a:t>
            </a:r>
            <a:endParaRPr lang="en-US" altLang="zh-CN" sz="1050" dirty="0">
              <a:solidFill>
                <a:srgbClr val="14DE74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14DE74"/>
                </a:solidFill>
              </a:rPr>
              <a:t>涨潮</a:t>
            </a:r>
            <a:endParaRPr lang="zh-CN" altLang="en-US" sz="1200" dirty="0">
              <a:solidFill>
                <a:srgbClr val="14DE74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74260" y="6147778"/>
            <a:ext cx="20040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050" dirty="0">
                <a:solidFill>
                  <a:srgbClr val="14DE74"/>
                </a:solidFill>
              </a:rPr>
              <a:t>能量潮涨满</a:t>
            </a:r>
            <a:endParaRPr lang="en-US" altLang="zh-CN" sz="1050" dirty="0">
              <a:solidFill>
                <a:srgbClr val="14DE74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90107" y="838200"/>
            <a:ext cx="11401893" cy="0"/>
          </a:xfrm>
          <a:prstGeom prst="line">
            <a:avLst/>
          </a:prstGeom>
          <a:ln>
            <a:solidFill>
              <a:srgbClr val="14D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等腰三角形 30"/>
          <p:cNvSpPr/>
          <p:nvPr/>
        </p:nvSpPr>
        <p:spPr>
          <a:xfrm rot="5400000">
            <a:off x="720655" y="785383"/>
            <a:ext cx="138902" cy="119743"/>
          </a:xfrm>
          <a:prstGeom prst="triangle">
            <a:avLst/>
          </a:prstGeom>
          <a:solidFill>
            <a:srgbClr val="38ED90"/>
          </a:solidFill>
          <a:ln>
            <a:solidFill>
              <a:srgbClr val="14DE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6026055" y="768255"/>
            <a:ext cx="139889" cy="139889"/>
            <a:chOff x="5936655" y="2494665"/>
            <a:chExt cx="139889" cy="139889"/>
          </a:xfrm>
        </p:grpSpPr>
        <p:sp>
          <p:nvSpPr>
            <p:cNvPr id="32" name="椭圆 31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171912" y="754179"/>
            <a:ext cx="139889" cy="139889"/>
            <a:chOff x="5936655" y="2494665"/>
            <a:chExt cx="139889" cy="139889"/>
          </a:xfrm>
        </p:grpSpPr>
        <p:sp>
          <p:nvSpPr>
            <p:cNvPr id="36" name="椭圆 35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674583" y="783497"/>
            <a:ext cx="139889" cy="139889"/>
            <a:chOff x="5936655" y="2494665"/>
            <a:chExt cx="139889" cy="139889"/>
          </a:xfrm>
        </p:grpSpPr>
        <p:sp>
          <p:nvSpPr>
            <p:cNvPr id="39" name="椭圆 38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820440" y="769421"/>
            <a:ext cx="139889" cy="139889"/>
            <a:chOff x="5936655" y="2494665"/>
            <a:chExt cx="139889" cy="139889"/>
          </a:xfrm>
        </p:grpSpPr>
        <p:sp>
          <p:nvSpPr>
            <p:cNvPr id="42" name="椭圆 41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81945" y="1348926"/>
            <a:ext cx="1924263" cy="4164590"/>
            <a:chOff x="2981945" y="1348926"/>
            <a:chExt cx="1924263" cy="416459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945" y="1348926"/>
              <a:ext cx="1924263" cy="4164590"/>
            </a:xfrm>
            <a:prstGeom prst="roundRect">
              <a:avLst>
                <a:gd name="adj" fmla="val 8415"/>
              </a:avLst>
            </a:prstGeom>
          </p:spPr>
        </p:pic>
        <p:sp>
          <p:nvSpPr>
            <p:cNvPr id="44" name="椭圆 43"/>
            <p:cNvSpPr/>
            <p:nvPr/>
          </p:nvSpPr>
          <p:spPr>
            <a:xfrm>
              <a:off x="3195090" y="2595001"/>
              <a:ext cx="1496649" cy="1496649"/>
            </a:xfrm>
            <a:prstGeom prst="ellipse">
              <a:avLst/>
            </a:prstGeom>
            <a:solidFill>
              <a:srgbClr val="BBE1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1" t="37802" r="32108" b="14444"/>
            <a:stretch>
              <a:fillRect/>
            </a:stretch>
          </p:blipFill>
          <p:spPr>
            <a:xfrm>
              <a:off x="3143901" y="2410318"/>
              <a:ext cx="1318787" cy="1856714"/>
            </a:xfrm>
            <a:prstGeom prst="roundRect">
              <a:avLst/>
            </a:prstGeom>
          </p:spPr>
        </p:pic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7" y="1346706"/>
            <a:ext cx="1924263" cy="4164588"/>
          </a:xfrm>
          <a:prstGeom prst="roundRect">
            <a:avLst>
              <a:gd name="adj" fmla="val 8071"/>
            </a:avLst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75" y="1369698"/>
            <a:ext cx="1924263" cy="4164590"/>
          </a:xfrm>
          <a:prstGeom prst="roundRect">
            <a:avLst>
              <a:gd name="adj" fmla="val 8073"/>
            </a:avLst>
          </a:prstGeom>
        </p:spPr>
      </p:pic>
      <p:grpSp>
        <p:nvGrpSpPr>
          <p:cNvPr id="45" name="组合 44"/>
          <p:cNvGrpSpPr/>
          <p:nvPr/>
        </p:nvGrpSpPr>
        <p:grpSpPr>
          <a:xfrm>
            <a:off x="10414502" y="754179"/>
            <a:ext cx="139889" cy="139889"/>
            <a:chOff x="5936655" y="2494665"/>
            <a:chExt cx="139889" cy="139889"/>
          </a:xfrm>
        </p:grpSpPr>
        <p:sp>
          <p:nvSpPr>
            <p:cNvPr id="47" name="椭圆 46"/>
            <p:cNvSpPr/>
            <p:nvPr/>
          </p:nvSpPr>
          <p:spPr>
            <a:xfrm>
              <a:off x="5936655" y="2494665"/>
              <a:ext cx="139889" cy="139889"/>
            </a:xfrm>
            <a:prstGeom prst="ellipse">
              <a:avLst/>
            </a:prstGeom>
            <a:solidFill>
              <a:srgbClr val="86F6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969625" y="2530612"/>
              <a:ext cx="67993" cy="67993"/>
            </a:xfrm>
            <a:prstGeom prst="ellipse">
              <a:avLst/>
            </a:prstGeom>
            <a:solidFill>
              <a:srgbClr val="14DE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9234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e600cf8-ef31-4de5-b5a7-ee810401cc26}"/>
  <p:tag name="TABLE_RECT" val="36*142.55*888*254.9"/>
  <p:tag name="TABLE_EMPHASIZE_COLOR" val="14850714"/>
  <p:tag name="TABLE_ONEKEY_SKIN_IDX" val="0"/>
  <p:tag name="TABLE_SKINIDX" val="3"/>
  <p:tag name="TABLE_COLORIDX" val="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199234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e600cf8-ef31-4de5-b5a7-ee810401cc26}"/>
  <p:tag name="TABLE_RECT" val="36*142.55*888*254.9"/>
  <p:tag name="TABLE_EMPHASIZE_COLOR" val="14850714"/>
  <p:tag name="TABLE_ONEKEY_SKIN_IDX" val="0"/>
  <p:tag name="TABLE_SKINIDX" val="3"/>
  <p:tag name="TABLE_COLORIDX" val="h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ziplk3h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2155</Words>
  <Application>Microsoft Office PowerPoint</Application>
  <PresentationFormat>宽屏</PresentationFormat>
  <Paragraphs>340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微软雅黑</vt:lpstr>
      <vt:lpstr>印品黑体</vt:lpstr>
      <vt:lpstr>Arial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夏 扬</dc:creator>
  <cp:lastModifiedBy>夏 扬</cp:lastModifiedBy>
  <cp:revision>590</cp:revision>
  <dcterms:created xsi:type="dcterms:W3CDTF">2020-05-15T02:34:00Z</dcterms:created>
  <dcterms:modified xsi:type="dcterms:W3CDTF">2020-10-22T10:07:16Z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